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73" r:id="rId1"/>
  </p:sldMasterIdLst>
  <p:notesMasterIdLst>
    <p:notesMasterId r:id="rId37"/>
  </p:notesMasterIdLst>
  <p:sldIdLst>
    <p:sldId id="256" r:id="rId2"/>
    <p:sldId id="338" r:id="rId3"/>
    <p:sldId id="314" r:id="rId4"/>
    <p:sldId id="315" r:id="rId5"/>
    <p:sldId id="316" r:id="rId6"/>
    <p:sldId id="317" r:id="rId7"/>
    <p:sldId id="318" r:id="rId8"/>
    <p:sldId id="319" r:id="rId9"/>
    <p:sldId id="321" r:id="rId10"/>
    <p:sldId id="257" r:id="rId11"/>
    <p:sldId id="320" r:id="rId12"/>
    <p:sldId id="323" r:id="rId13"/>
    <p:sldId id="324" r:id="rId14"/>
    <p:sldId id="325" r:id="rId15"/>
    <p:sldId id="332" r:id="rId16"/>
    <p:sldId id="339" r:id="rId17"/>
    <p:sldId id="333" r:id="rId18"/>
    <p:sldId id="334" r:id="rId19"/>
    <p:sldId id="326" r:id="rId20"/>
    <p:sldId id="331" r:id="rId21"/>
    <p:sldId id="265" r:id="rId22"/>
    <p:sldId id="258" r:id="rId23"/>
    <p:sldId id="322" r:id="rId24"/>
    <p:sldId id="260" r:id="rId25"/>
    <p:sldId id="269" r:id="rId26"/>
    <p:sldId id="283" r:id="rId27"/>
    <p:sldId id="284" r:id="rId28"/>
    <p:sldId id="335" r:id="rId29"/>
    <p:sldId id="336" r:id="rId30"/>
    <p:sldId id="304" r:id="rId31"/>
    <p:sldId id="306" r:id="rId32"/>
    <p:sldId id="307" r:id="rId33"/>
    <p:sldId id="308" r:id="rId34"/>
    <p:sldId id="309" r:id="rId35"/>
    <p:sldId id="310" r:id="rId36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4" autoAdjust="0"/>
    <p:restoredTop sz="94622" autoAdjust="0"/>
  </p:normalViewPr>
  <p:slideViewPr>
    <p:cSldViewPr>
      <p:cViewPr>
        <p:scale>
          <a:sx n="75" d="100"/>
          <a:sy n="75" d="100"/>
        </p:scale>
        <p:origin x="-1488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65AAE5A-535A-4052-89CA-1565788ACF44}" type="datetimeFigureOut">
              <a:rPr lang="it-IT"/>
              <a:pPr>
                <a:defRPr/>
              </a:pPr>
              <a:t>12/10/2015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4CEAC63-8E85-4A50-A339-A80DD462C3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47529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EAC63-8E85-4A50-A339-A80DD462C3EF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EAC63-8E85-4A50-A339-A80DD462C3EF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803827DE-45FA-4B1D-9B4A-A8EAC091DD1E}" type="datetime1">
              <a:rPr lang="it-IT" smtClean="0"/>
              <a:pPr>
                <a:defRPr/>
              </a:pPr>
              <a:t>12/10/2015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AC5979-6972-4FD0-A45E-9EAC74AD981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31F4D8-AE6B-4392-8557-3A9925D4067F}" type="datetime1">
              <a:rPr lang="it-IT" smtClean="0"/>
              <a:pPr>
                <a:defRPr/>
              </a:pPr>
              <a:t>12/10/2015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848AA-8855-4688-9DF4-91562859B0C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24449A-5383-46EE-A981-C56A00F32411}" type="datetime1">
              <a:rPr lang="it-IT" smtClean="0"/>
              <a:pPr>
                <a:defRPr/>
              </a:pPr>
              <a:t>12/10/2015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297A2-7F21-4E99-B149-EED6207BB50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0A4B9017-52FE-4367-BE8D-5597BD7917F8}" type="datetime1">
              <a:rPr lang="it-IT" smtClean="0"/>
              <a:pPr>
                <a:defRPr/>
              </a:pPr>
              <a:t>12/10/2015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55AF6-D89B-4C58-80EF-818271D7E4A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473F3D86-CB9E-45FD-A877-B743E83E557F}" type="datetime1">
              <a:rPr lang="it-IT" smtClean="0"/>
              <a:pPr>
                <a:defRPr/>
              </a:pPr>
              <a:t>12/10/2015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06F32F23-36EF-49F9-859F-06EEC28BAE5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060D2CFC-71DA-430F-A666-31410A06B932}" type="datetime1">
              <a:rPr lang="it-IT" smtClean="0"/>
              <a:pPr>
                <a:defRPr/>
              </a:pPr>
              <a:t>12/10/2015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C4A35C28-A1FD-4AEE-BFB6-07ED60D5254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8F8AA011-53A7-4814-8D9A-7AE97074AF85}" type="datetime1">
              <a:rPr lang="it-IT" smtClean="0"/>
              <a:pPr>
                <a:defRPr/>
              </a:pPr>
              <a:t>12/10/2015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9D9E83B-30E4-4435-A467-7243C7A0013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B4A0D-5563-4187-A972-C792F6A0699A}" type="datetime1">
              <a:rPr lang="it-IT" smtClean="0"/>
              <a:pPr>
                <a:defRPr/>
              </a:pPr>
              <a:t>12/10/2015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4A117-E351-4ED7-9EE4-885BD0B39D0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62572B51-484A-47EF-B951-311DB90BBE51}" type="datetime1">
              <a:rPr lang="it-IT" smtClean="0"/>
              <a:pPr>
                <a:defRPr/>
              </a:pPr>
              <a:t>12/10/2015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0A68A232-8614-46FB-8B65-B31620808D1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6969C32-9F3B-4362-AA5E-A88ACD3A05D1}" type="datetime1">
              <a:rPr lang="it-IT" smtClean="0"/>
              <a:pPr>
                <a:defRPr/>
              </a:pPr>
              <a:t>12/10/2015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4A94238-C98C-4281-89B1-CE4C4EE4C57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A3C85B2-C860-4C78-AF7E-A54121A6DFCB}" type="datetime1">
              <a:rPr lang="it-IT" smtClean="0"/>
              <a:pPr>
                <a:defRPr/>
              </a:pPr>
              <a:t>12/10/2015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FF5B13F7-8850-4B7C-93D2-7F7770CD346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C46A952-31F5-46C6-9B4C-2FF6D99C99DC}" type="datetime1">
              <a:rPr lang="it-IT" smtClean="0"/>
              <a:pPr>
                <a:defRPr/>
              </a:pPr>
              <a:t>12/10/2015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B4AB8EF-3A9D-4EF1-8B49-1ECFC305DD6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 spd="slow">
    <p:wipe dir="d"/>
  </p:transition>
  <p:timing>
    <p:tnLst>
      <p:par>
        <p:cTn id="1" dur="indefinite" restart="never" nodeType="tmRoot"/>
      </p:par>
    </p:tnLst>
  </p:timing>
  <p:hf sldNum="0"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324528" cy="1268760"/>
          </a:xfrm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200" b="1" dirty="0" smtClean="0">
                <a:solidFill>
                  <a:srgbClr val="92D050"/>
                </a:solidFill>
                <a:latin typeface="Algerian" pitchFamily="82" charset="0"/>
              </a:rPr>
              <a:t>L’ORGANIZZAZIONE DELL’ESAME </a:t>
            </a:r>
            <a:r>
              <a:rPr lang="it-IT" sz="3200" b="1" dirty="0" err="1" smtClean="0">
                <a:solidFill>
                  <a:srgbClr val="92D050"/>
                </a:solidFill>
                <a:latin typeface="Algerian" pitchFamily="82" charset="0"/>
              </a:rPr>
              <a:t>DI</a:t>
            </a:r>
            <a:r>
              <a:rPr lang="it-IT" sz="3200" b="1" dirty="0" smtClean="0">
                <a:solidFill>
                  <a:srgbClr val="92D050"/>
                </a:solidFill>
                <a:latin typeface="Algerian" pitchFamily="82" charset="0"/>
              </a:rPr>
              <a:t> STATO</a:t>
            </a:r>
            <a:br>
              <a:rPr lang="it-IT" sz="3200" b="1" dirty="0" smtClean="0">
                <a:solidFill>
                  <a:srgbClr val="92D050"/>
                </a:solidFill>
                <a:latin typeface="Algerian" pitchFamily="82" charset="0"/>
              </a:rPr>
            </a:br>
            <a:r>
              <a:rPr lang="it-IT" sz="3200" b="1" dirty="0" smtClean="0">
                <a:solidFill>
                  <a:srgbClr val="92D050"/>
                </a:solidFill>
                <a:latin typeface="Algerian" pitchFamily="82" charset="0"/>
              </a:rPr>
              <a:t>NEI LICEI COREUTICI</a:t>
            </a:r>
            <a:endParaRPr lang="it-IT" sz="3600" b="1" i="1" dirty="0">
              <a:solidFill>
                <a:srgbClr val="92D050"/>
              </a:solidFill>
              <a:latin typeface="Algerian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91680" y="2924944"/>
            <a:ext cx="6767513" cy="151244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it-IT" sz="1800" i="1" dirty="0" smtClean="0">
              <a:ln>
                <a:noFill/>
              </a:ln>
              <a:latin typeface="Calibri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it-IT" sz="1800" i="1" dirty="0" smtClean="0">
              <a:ln>
                <a:noFill/>
              </a:ln>
              <a:latin typeface="Calibri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it-IT" sz="1800" i="1" dirty="0" smtClean="0">
              <a:ln>
                <a:noFill/>
              </a:ln>
              <a:latin typeface="Calibri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it-IT" sz="1800" i="1" dirty="0" smtClean="0">
              <a:ln>
                <a:noFill/>
              </a:ln>
              <a:latin typeface="Calibri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400" b="1" i="1" dirty="0" smtClean="0">
                <a:ln>
                  <a:solidFill>
                    <a:schemeClr val="accent1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MUSICA &amp; DANZA INTERMEDIA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400" b="1" i="1" dirty="0" smtClean="0">
                <a:ln>
                  <a:solidFill>
                    <a:schemeClr val="accent1"/>
                  </a:solidFill>
                </a:ln>
                <a:solidFill>
                  <a:srgbClr val="92D050"/>
                </a:solidFill>
                <a:latin typeface="Algerian" pitchFamily="82" charset="0"/>
              </a:rPr>
              <a:t>AREZZO  26/28 FEBBRAIO  2015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it-IT" sz="2400" b="1" i="1" dirty="0" smtClean="0">
              <a:ln>
                <a:solidFill>
                  <a:schemeClr val="accent1"/>
                </a:solidFill>
              </a:ln>
              <a:solidFill>
                <a:srgbClr val="92D050"/>
              </a:solidFill>
              <a:latin typeface="Calibri" pitchFamily="34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it-IT" sz="2400" b="1" i="1" dirty="0" smtClean="0">
              <a:ln>
                <a:solidFill>
                  <a:schemeClr val="accent1"/>
                </a:solidFill>
              </a:ln>
              <a:solidFill>
                <a:srgbClr val="92D05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it-IT" sz="2000" i="1" dirty="0" smtClean="0">
                <a:ln>
                  <a:noFill/>
                </a:ln>
                <a:latin typeface="Calibri" pitchFamily="34" charset="0"/>
              </a:rPr>
              <a:t>Dirigente Scolastico Prof.ssa Giulietta Breccia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it-IT" sz="2400" b="1" i="1" dirty="0">
              <a:ln>
                <a:solidFill>
                  <a:schemeClr val="accent1"/>
                </a:solidFill>
              </a:ln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9144000" cy="476250"/>
          </a:xfrm>
        </p:spPr>
        <p:txBody>
          <a:bodyPr/>
          <a:lstStyle/>
          <a:p>
            <a:pPr algn="ctr">
              <a:defRPr/>
            </a:pPr>
            <a:r>
              <a:rPr lang="it-IT" sz="1400" b="1" dirty="0" smtClean="0">
                <a:solidFill>
                  <a:srgbClr val="92D050"/>
                </a:solidFill>
              </a:rPr>
              <a:t>www.liceimusicalicoreutici.org</a:t>
            </a:r>
            <a:endParaRPr lang="it-IT" sz="1400" b="1" dirty="0">
              <a:solidFill>
                <a:srgbClr val="92D050"/>
              </a:solidFill>
            </a:endParaRPr>
          </a:p>
        </p:txBody>
      </p:sp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pic>
        <p:nvPicPr>
          <p:cNvPr id="7" name="Immagine 6" descr="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0"/>
            <a:ext cx="8316416" cy="112474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24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PREMESSA NORMATIVA</a:t>
            </a:r>
            <a:endParaRPr lang="it-IT" sz="2400" dirty="0">
              <a:solidFill>
                <a:schemeClr val="tx2">
                  <a:satMod val="13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1484784"/>
            <a:ext cx="8100392" cy="2880000"/>
          </a:xfrm>
        </p:spPr>
        <p:txBody>
          <a:bodyPr>
            <a:noAutofit/>
          </a:bodyPr>
          <a:lstStyle/>
          <a:p>
            <a:pPr marL="360363" indent="-333375" algn="just"/>
            <a:endParaRPr lang="it-IT" sz="2400" b="1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  <a:p>
            <a:pPr marL="360363" indent="-333375" algn="l"/>
            <a:r>
              <a:rPr lang="it-IT" sz="2400" b="1" dirty="0" smtClean="0">
                <a:ln>
                  <a:noFill/>
                </a:ln>
                <a:solidFill>
                  <a:schemeClr val="tx1"/>
                </a:solidFill>
                <a:latin typeface="Century Gothic" pitchFamily="34" charset="0"/>
              </a:rPr>
              <a:t>   </a:t>
            </a:r>
            <a:r>
              <a:rPr lang="it-IT" sz="2400" b="1" dirty="0" smtClean="0">
                <a:ln>
                  <a:noFill/>
                </a:ln>
                <a:solidFill>
                  <a:schemeClr val="tx1"/>
                </a:solidFill>
                <a:latin typeface="+mj-lt"/>
              </a:rPr>
              <a:t>D.P.R. del 5 marzo 2010, n. 89 - Regolamento </a:t>
            </a:r>
            <a:r>
              <a:rPr lang="it-IT" sz="2400" dirty="0" smtClean="0">
                <a:ln>
                  <a:noFill/>
                </a:ln>
                <a:solidFill>
                  <a:schemeClr val="tx1"/>
                </a:solidFill>
                <a:latin typeface="+mj-lt"/>
              </a:rPr>
              <a:t>recante revisione dell'assetto </a:t>
            </a:r>
            <a:r>
              <a:rPr lang="it-IT" sz="2400" dirty="0" err="1" smtClean="0">
                <a:ln>
                  <a:noFill/>
                </a:ln>
                <a:solidFill>
                  <a:schemeClr val="tx1"/>
                </a:solidFill>
                <a:latin typeface="+mj-lt"/>
              </a:rPr>
              <a:t>ordinamentale</a:t>
            </a:r>
            <a:r>
              <a:rPr lang="it-IT" sz="2400" dirty="0" smtClean="0">
                <a:ln>
                  <a:noFill/>
                </a:ln>
                <a:solidFill>
                  <a:schemeClr val="tx1"/>
                </a:solidFill>
                <a:latin typeface="+mj-lt"/>
              </a:rPr>
              <a:t>, organizzativo e didattico dei licei a norma dell'articolo 64, comma 4, del decreto-legge 25 giugno 2008, n. 112, convertito, con modificazioni, dalla legge 6 agosto 2008, n. 133. </a:t>
            </a:r>
          </a:p>
          <a:p>
            <a:pPr marL="360363" indent="-333375" algn="just"/>
            <a:endParaRPr lang="it-IT" sz="2400" dirty="0" smtClean="0">
              <a:ln>
                <a:noFill/>
              </a:ln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9144000" cy="476250"/>
          </a:xfrm>
        </p:spPr>
        <p:txBody>
          <a:bodyPr/>
          <a:lstStyle/>
          <a:p>
            <a:pPr algn="ctr">
              <a:defRPr/>
            </a:pPr>
            <a:r>
              <a:rPr lang="it-IT" sz="1400" b="1" dirty="0" smtClean="0">
                <a:solidFill>
                  <a:srgbClr val="92D050"/>
                </a:solidFill>
              </a:rPr>
              <a:t>www.liceimusicalicoreutici.org</a:t>
            </a:r>
            <a:endParaRPr lang="it-IT" sz="1400" b="1" dirty="0">
              <a:solidFill>
                <a:srgbClr val="92D050"/>
              </a:solidFill>
            </a:endParaRPr>
          </a:p>
        </p:txBody>
      </p:sp>
      <p:pic>
        <p:nvPicPr>
          <p:cNvPr id="6" name="Immagine 5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7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399032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PREMESSA NORMATIVA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484784"/>
            <a:ext cx="8050088" cy="4572000"/>
          </a:xfrm>
        </p:spPr>
        <p:txBody>
          <a:bodyPr>
            <a:normAutofit/>
          </a:bodyPr>
          <a:lstStyle/>
          <a:p>
            <a:pPr marL="4763" indent="-4763" algn="just" fontAlgn="auto">
              <a:spcAft>
                <a:spcPts val="0"/>
              </a:spcAft>
              <a:buNone/>
              <a:defRPr/>
            </a:pPr>
            <a:r>
              <a:rPr lang="it-IT" sz="2400" b="1" dirty="0" smtClean="0">
                <a:latin typeface="+mj-lt"/>
              </a:rPr>
              <a:t>Decreto Interministeriale n. 211 del 07 ottobre 2010 -</a:t>
            </a:r>
          </a:p>
          <a:p>
            <a:pPr marL="4763" indent="-4763" algn="just" fontAlgn="auto">
              <a:spcAft>
                <a:spcPts val="0"/>
              </a:spcAft>
              <a:buNone/>
              <a:defRPr/>
            </a:pPr>
            <a:r>
              <a:rPr lang="it-IT" sz="2400" b="1" dirty="0" smtClean="0">
                <a:latin typeface="+mj-lt"/>
              </a:rPr>
              <a:t> Regolamento recante </a:t>
            </a:r>
            <a:r>
              <a:rPr lang="it-IT" sz="2400" dirty="0" smtClean="0"/>
              <a:t>“Indicazioni nazionali </a:t>
            </a:r>
            <a:r>
              <a:rPr lang="it-IT" sz="2400" dirty="0" smtClean="0">
                <a:latin typeface="+mj-lt"/>
              </a:rPr>
              <a:t>riguardanti gli obiettivi specifici di apprendimento concernenti le attività e gli insegnamenti compresi nei piani degli studi previsti per i percorsi liceali di cui all'articolo 10, Comma 3, del decreto del Presidente della Repubblica 5 marzo 2010, n. 89, in relazione all'articolo 2, commi 1 e 3, del medesimo regolamento”.</a:t>
            </a:r>
            <a:endParaRPr lang="it-IT" sz="2400" dirty="0">
              <a:latin typeface="+mj-lt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0"/>
            <a:ext cx="8388424" cy="1399032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PREMESSA NORMATIVA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700808"/>
            <a:ext cx="7906072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dirty="0" smtClean="0"/>
              <a:t>In attesa dello schema di </a:t>
            </a:r>
            <a:r>
              <a:rPr lang="it-IT" sz="2400" dirty="0" err="1" smtClean="0"/>
              <a:t>Regolamento…</a:t>
            </a:r>
            <a:endParaRPr lang="it-IT" sz="2400" dirty="0" smtClean="0"/>
          </a:p>
          <a:p>
            <a:pPr algn="just">
              <a:buNone/>
            </a:pPr>
            <a:r>
              <a:rPr lang="it-IT" sz="2400" dirty="0" smtClean="0"/>
              <a:t> </a:t>
            </a:r>
            <a:r>
              <a:rPr lang="it-IT" sz="2400" dirty="0" err="1" smtClean="0"/>
              <a:t>…la</a:t>
            </a:r>
            <a:r>
              <a:rPr lang="it-IT" sz="2400" dirty="0" smtClean="0"/>
              <a:t> nota </a:t>
            </a:r>
            <a:r>
              <a:rPr lang="it-IT" sz="2400" dirty="0" err="1" smtClean="0"/>
              <a:t>n°</a:t>
            </a:r>
            <a:r>
              <a:rPr lang="it-IT" sz="2400" dirty="0" smtClean="0"/>
              <a:t> 7354 del 26 Novembre 2014: </a:t>
            </a:r>
          </a:p>
          <a:p>
            <a:pPr algn="just">
              <a:buNone/>
            </a:pPr>
            <a:r>
              <a:rPr lang="it-IT" sz="2400" dirty="0" smtClean="0"/>
              <a:t> -  materie oggetto della II prova d’esame</a:t>
            </a:r>
          </a:p>
          <a:p>
            <a:pPr algn="just">
              <a:buNone/>
            </a:pPr>
            <a:r>
              <a:rPr lang="it-IT" sz="2400" dirty="0" smtClean="0"/>
              <a:t>    ( T.A.C.)</a:t>
            </a:r>
          </a:p>
          <a:p>
            <a:pPr>
              <a:buFontTx/>
              <a:buChar char="-"/>
            </a:pPr>
            <a:r>
              <a:rPr lang="it-IT" sz="2400" dirty="0" smtClean="0"/>
              <a:t>cenni sulla struttura della seconda prova scritta, grafica, </a:t>
            </a:r>
            <a:r>
              <a:rPr lang="it-IT" sz="2400" dirty="0" err="1" smtClean="0"/>
              <a:t>scrittografica</a:t>
            </a:r>
            <a:r>
              <a:rPr lang="it-IT" sz="2400" dirty="0" smtClean="0"/>
              <a:t>, compositivo/esecutiva musicale e coreutica</a:t>
            </a:r>
          </a:p>
          <a:p>
            <a:pPr>
              <a:buFontTx/>
              <a:buChar char="-"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399032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PREMESSA NORMATIVA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91683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b="1" dirty="0" smtClean="0"/>
              <a:t>Circolare </a:t>
            </a:r>
            <a:r>
              <a:rPr lang="it-IT" sz="2400" b="1" dirty="0" err="1" smtClean="0"/>
              <a:t>n°</a:t>
            </a:r>
            <a:r>
              <a:rPr lang="it-IT" sz="2400" b="1" dirty="0" smtClean="0"/>
              <a:t> 1 del 29/01/2015:</a:t>
            </a:r>
          </a:p>
          <a:p>
            <a:pPr>
              <a:buFontTx/>
              <a:buChar char="-"/>
            </a:pPr>
            <a:r>
              <a:rPr lang="it-IT" sz="2400" dirty="0" smtClean="0"/>
              <a:t>Tipologia e modalità di svolgimento della seconda prova scritta degli Esami di Stato conclusivi dei corsi di studio di istruzione secondaria di secondo grado.</a:t>
            </a:r>
          </a:p>
          <a:p>
            <a:pPr>
              <a:buFontTx/>
              <a:buChar char="-"/>
            </a:pPr>
            <a:endParaRPr lang="it-IT" sz="2400" dirty="0" smtClean="0"/>
          </a:p>
          <a:p>
            <a:pPr>
              <a:buNone/>
            </a:pPr>
            <a:r>
              <a:rPr lang="it-IT" sz="2400" b="1" dirty="0" err="1" smtClean="0"/>
              <a:t>D.M.n</a:t>
            </a:r>
            <a:r>
              <a:rPr lang="it-IT" sz="2400" b="1" dirty="0" smtClean="0"/>
              <a:t>.39 del 29/01/2015</a:t>
            </a:r>
            <a:r>
              <a:rPr lang="it-IT" sz="2400" dirty="0" smtClean="0"/>
              <a:t>:</a:t>
            </a:r>
          </a:p>
          <a:p>
            <a:pPr>
              <a:buFontTx/>
              <a:buChar char="-"/>
            </a:pPr>
            <a:r>
              <a:rPr lang="it-IT" sz="2400" dirty="0" smtClean="0"/>
              <a:t>l’individuazione delle materie oggetto della seconda prova scritta;</a:t>
            </a:r>
          </a:p>
          <a:p>
            <a:pPr>
              <a:buFontTx/>
              <a:buChar char="-"/>
            </a:pPr>
            <a:r>
              <a:rPr lang="it-IT" sz="2400" dirty="0" smtClean="0"/>
              <a:t>l’affidamento delle materie ai commissari esterni.</a:t>
            </a:r>
          </a:p>
          <a:p>
            <a:pPr>
              <a:buFontTx/>
              <a:buChar char="-"/>
            </a:pPr>
            <a:endParaRPr lang="it-IT" sz="2400" dirty="0" smtClean="0"/>
          </a:p>
          <a:p>
            <a:pPr>
              <a:buFontTx/>
              <a:buChar char="-"/>
            </a:pPr>
            <a:endParaRPr lang="it-IT" sz="2400" dirty="0" smtClean="0"/>
          </a:p>
          <a:p>
            <a:pPr>
              <a:buFontTx/>
              <a:buChar char="-"/>
            </a:pPr>
            <a:endParaRPr lang="it-IT" sz="2400" dirty="0" smtClean="0"/>
          </a:p>
          <a:p>
            <a:pPr>
              <a:buFontTx/>
              <a:buChar char="-"/>
            </a:pPr>
            <a:endParaRPr lang="it-IT" sz="2400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399032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PREMESSA NORMATIVA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916832"/>
            <a:ext cx="8229600" cy="4572000"/>
          </a:xfrm>
        </p:spPr>
        <p:txBody>
          <a:bodyPr>
            <a:normAutofit/>
          </a:bodyPr>
          <a:lstStyle/>
          <a:p>
            <a:pPr marL="447675" indent="-382588"/>
            <a:r>
              <a:rPr lang="it-IT" sz="2400" dirty="0" err="1" smtClean="0"/>
              <a:t>All</a:t>
            </a:r>
            <a:r>
              <a:rPr lang="it-IT" sz="2400" dirty="0" smtClean="0"/>
              <a:t> A - materie caratterizzanti i singoli corsi di studio liceali</a:t>
            </a:r>
          </a:p>
          <a:p>
            <a:pPr marL="447675" indent="-382588"/>
            <a:r>
              <a:rPr lang="it-IT" sz="2400" dirty="0" err="1" smtClean="0"/>
              <a:t>All</a:t>
            </a:r>
            <a:r>
              <a:rPr lang="it-IT" sz="2400" dirty="0" smtClean="0"/>
              <a:t> B - materie caratterizzanti i singoli corsi di studio degli istituti tecnici</a:t>
            </a:r>
          </a:p>
          <a:p>
            <a:pPr marL="447675" indent="-382588"/>
            <a:r>
              <a:rPr lang="it-IT" sz="2400" dirty="0" err="1" smtClean="0"/>
              <a:t>All</a:t>
            </a:r>
            <a:r>
              <a:rPr lang="it-IT" sz="2400" dirty="0" smtClean="0"/>
              <a:t> C - materie caratterizzanti i singoli corsi di studio degli istituti professionali</a:t>
            </a:r>
          </a:p>
          <a:p>
            <a:pPr marL="447675" indent="-382588"/>
            <a:r>
              <a:rPr lang="it-IT" sz="2400" dirty="0" err="1" smtClean="0"/>
              <a:t>All</a:t>
            </a:r>
            <a:r>
              <a:rPr lang="it-IT" sz="2400" dirty="0" smtClean="0"/>
              <a:t> D - denominazione dei Diplomi di Stato del Secondo Ciclo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399032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Algerian" pitchFamily="82" charset="0"/>
              </a:rPr>
              <a:t>La II prova compositivo/esecutiva musicale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196752"/>
            <a:ext cx="8229600" cy="4572000"/>
          </a:xfrm>
        </p:spPr>
        <p:txBody>
          <a:bodyPr>
            <a:noAutofit/>
          </a:bodyPr>
          <a:lstStyle/>
          <a:p>
            <a:r>
              <a:rPr lang="it-IT" sz="2400" b="1" dirty="0" smtClean="0"/>
              <a:t>Articolata in due parti, si svolge in due giorni consecutivi</a:t>
            </a:r>
            <a:r>
              <a:rPr lang="it-IT" sz="2400" dirty="0" smtClean="0"/>
              <a:t>.</a:t>
            </a:r>
          </a:p>
          <a:p>
            <a:pPr>
              <a:buNone/>
            </a:pPr>
            <a:endParaRPr lang="it-IT" sz="2400" dirty="0" smtClean="0"/>
          </a:p>
          <a:p>
            <a:r>
              <a:rPr lang="it-IT" sz="2400" b="1" dirty="0" smtClean="0"/>
              <a:t>Essenziale la presenza di più momenti all’interno della II prova miranti ad accertare le competenze maturate nelle e attraverso le discipline d’indirizzo.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Momento teorico</a:t>
            </a:r>
          </a:p>
          <a:p>
            <a:r>
              <a:rPr lang="it-IT" sz="2400" b="1" dirty="0" smtClean="0"/>
              <a:t>Momento esecutivo - interpretativo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308304" y="6392003"/>
            <a:ext cx="1547664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399032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Algerian" pitchFamily="82" charset="0"/>
              </a:rPr>
              <a:t>La II prova compositivo/esecutiva musicale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196752"/>
            <a:ext cx="8229600" cy="4572000"/>
          </a:xfrm>
        </p:spPr>
        <p:txBody>
          <a:bodyPr>
            <a:noAutofit/>
          </a:bodyPr>
          <a:lstStyle/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b="1" dirty="0" smtClean="0"/>
              <a:t>La prima parte della prova, durata di un giorno per un massimo </a:t>
            </a:r>
          </a:p>
          <a:p>
            <a:pPr>
              <a:buNone/>
            </a:pPr>
            <a:r>
              <a:rPr lang="it-IT" sz="2000" b="1" dirty="0" smtClean="0"/>
              <a:t>di h. 6,  ha  per oggetto :</a:t>
            </a:r>
          </a:p>
          <a:p>
            <a:pPr>
              <a:buNone/>
            </a:pPr>
            <a:endParaRPr lang="it-IT" sz="2000" b="1" dirty="0" smtClean="0"/>
          </a:p>
          <a:p>
            <a:pPr marL="521208" indent="-457200">
              <a:buNone/>
            </a:pPr>
            <a:r>
              <a:rPr lang="it-IT" sz="2000" b="1" dirty="0" smtClean="0"/>
              <a:t>a) l’esibizione collettiva, della durata massima di due ore, in cui tutti i candidati sono coinvolti su un tema riguardante gli ambiti della sezione classica e contemporanea definiti in allegato;</a:t>
            </a:r>
          </a:p>
          <a:p>
            <a:pPr>
              <a:buNone/>
            </a:pPr>
            <a:r>
              <a:rPr lang="it-IT" sz="2000" b="1" dirty="0" smtClean="0"/>
              <a:t>b) la relazione accompagnatoria, della durata massima di quattro ore, redatta da ciascun candidato sulla base dell’analisi stilistica degli elementi tecnici dell’esibizione e svolta con gli opportuni riferimenti alla Storia della Danza </a:t>
            </a:r>
            <a:r>
              <a:rPr lang="it-IT" sz="2400" b="1" dirty="0" smtClean="0"/>
              <a:t>;</a:t>
            </a:r>
          </a:p>
          <a:p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308304" y="6392003"/>
            <a:ext cx="1547664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388424" cy="1399032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Algerian" pitchFamily="82" charset="0"/>
              </a:rPr>
              <a:t>La II prova compositivo/esecutiva musicale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84482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La seconda parte si svolge il giorno successivo e </a:t>
            </a:r>
          </a:p>
          <a:p>
            <a:pPr>
              <a:buNone/>
            </a:pPr>
            <a:r>
              <a:rPr lang="it-IT" sz="2400" dirty="0" smtClean="0"/>
              <a:t>consiste nella esibizione individuale. Essa, della durata</a:t>
            </a:r>
          </a:p>
          <a:p>
            <a:pPr>
              <a:buNone/>
            </a:pPr>
            <a:r>
              <a:rPr lang="it-IT" sz="2400" dirty="0" smtClean="0"/>
              <a:t> massima di dieci minuti, prevede una variazione del </a:t>
            </a:r>
          </a:p>
          <a:p>
            <a:pPr>
              <a:buNone/>
            </a:pPr>
            <a:r>
              <a:rPr lang="it-IT" sz="2400" dirty="0" smtClean="0"/>
              <a:t>repertorio classico nella sezione classica ovvero un </a:t>
            </a:r>
          </a:p>
          <a:p>
            <a:pPr>
              <a:buNone/>
            </a:pPr>
            <a:r>
              <a:rPr lang="it-IT" sz="2400" dirty="0" smtClean="0"/>
              <a:t>brano del repertorio contemporaneo nella sezione</a:t>
            </a:r>
          </a:p>
          <a:p>
            <a:pPr>
              <a:buNone/>
            </a:pPr>
            <a:r>
              <a:rPr lang="it-IT" sz="2400" dirty="0" smtClean="0"/>
              <a:t>contemporanea.</a:t>
            </a:r>
          </a:p>
          <a:p>
            <a:pPr>
              <a:buNone/>
            </a:pPr>
            <a:r>
              <a:rPr lang="it-IT" sz="2400" dirty="0" smtClean="0"/>
              <a:t>Per entrambe le sezioni, la prima e la seconda parte</a:t>
            </a:r>
          </a:p>
          <a:p>
            <a:pPr>
              <a:buNone/>
            </a:pPr>
            <a:r>
              <a:rPr lang="it-IT" sz="2400" dirty="0" smtClean="0"/>
              <a:t>della prova concorrono alla determinazione del </a:t>
            </a:r>
          </a:p>
          <a:p>
            <a:pPr>
              <a:buNone/>
            </a:pPr>
            <a:r>
              <a:rPr lang="it-IT" sz="2400" dirty="0" smtClean="0"/>
              <a:t>punteggio</a:t>
            </a:r>
          </a:p>
          <a:p>
            <a:pPr>
              <a:buNone/>
            </a:pP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6876256" y="6261915"/>
            <a:ext cx="1979712" cy="596086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399032"/>
          </a:xfrm>
        </p:spPr>
        <p:txBody>
          <a:bodyPr>
            <a:normAutofit fontScale="90000"/>
          </a:bodyPr>
          <a:lstStyle/>
          <a:p>
            <a:r>
              <a:rPr lang="it-IT" sz="2400" dirty="0" smtClean="0">
                <a:latin typeface="Algerian" pitchFamily="82" charset="0"/>
              </a:rPr>
              <a:t/>
            </a:r>
            <a:br>
              <a:rPr lang="it-IT" sz="2400" dirty="0" smtClean="0">
                <a:latin typeface="Algerian" pitchFamily="82" charset="0"/>
              </a:rPr>
            </a:br>
            <a:r>
              <a:rPr lang="it-IT" sz="2400" dirty="0" err="1" smtClean="0">
                <a:latin typeface="Algerian" pitchFamily="82" charset="0"/>
              </a:rPr>
              <a:t>DisciplinA</a:t>
            </a:r>
            <a:r>
              <a:rPr lang="it-IT" sz="2400" dirty="0" smtClean="0">
                <a:latin typeface="Algerian" pitchFamily="82" charset="0"/>
              </a:rPr>
              <a:t>  caratterizzanti l’indirizzo:</a:t>
            </a:r>
            <a:br>
              <a:rPr lang="it-IT" sz="2400" dirty="0" smtClean="0">
                <a:latin typeface="Algerian" pitchFamily="82" charset="0"/>
              </a:rPr>
            </a:br>
            <a:r>
              <a:rPr lang="it-IT" sz="2400" dirty="0" smtClean="0">
                <a:latin typeface="Algerian" pitchFamily="82" charset="0"/>
              </a:rPr>
              <a:t>tecniche della danza, classica e contemporanea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772816"/>
            <a:ext cx="8229600" cy="4572000"/>
          </a:xfrm>
        </p:spPr>
        <p:txBody>
          <a:bodyPr>
            <a:normAutofit/>
          </a:bodyPr>
          <a:lstStyle/>
          <a:p>
            <a:endParaRPr lang="it-IT" sz="2400" dirty="0" smtClean="0"/>
          </a:p>
          <a:p>
            <a:endParaRPr lang="it-IT" sz="2400" dirty="0" smtClean="0"/>
          </a:p>
          <a:p>
            <a:pPr marL="447675" indent="-382588">
              <a:buNone/>
            </a:pP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33698" y="6309321"/>
            <a:ext cx="1822270" cy="548680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115616" y="1628800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it-IT" sz="2400" smtClean="0"/>
              <a:t>.</a:t>
            </a:r>
            <a:endParaRPr lang="it-IT" sz="2400" dirty="0"/>
          </a:p>
        </p:txBody>
      </p:sp>
      <p:sp>
        <p:nvSpPr>
          <p:cNvPr id="10" name="Rettangolo 9"/>
          <p:cNvSpPr/>
          <p:nvPr/>
        </p:nvSpPr>
        <p:spPr>
          <a:xfrm>
            <a:off x="1187624" y="1772816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t-IT" sz="2400" dirty="0" smtClean="0"/>
              <a:t>Tenuto conto: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a) dei nuovi </a:t>
            </a:r>
            <a:r>
              <a:rPr lang="it-IT" sz="2400" dirty="0" err="1" smtClean="0"/>
              <a:t>Pecup</a:t>
            </a:r>
            <a:r>
              <a:rPr lang="it-IT" sz="2400" dirty="0" smtClean="0"/>
              <a:t>,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b) dei nuovi piani degli studi e degli indirizzi, 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c) delle articolazioni ed opzioni in cui si articola</a:t>
            </a:r>
          </a:p>
          <a:p>
            <a:pPr>
              <a:buNone/>
            </a:pPr>
            <a:r>
              <a:rPr lang="it-IT" sz="2400" dirty="0" smtClean="0"/>
              <a:t>   ciascun corso di studio.</a:t>
            </a:r>
            <a:endParaRPr lang="it-IT" sz="2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755576" y="260648"/>
            <a:ext cx="8388424" cy="1399032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latin typeface="Algerian" pitchFamily="82" charset="0"/>
              </a:rPr>
              <a:t>Discipline caratterizzanti l’indirizzo:</a:t>
            </a:r>
            <a:br>
              <a:rPr lang="it-IT" sz="2400" dirty="0" smtClean="0">
                <a:latin typeface="Algerian" pitchFamily="82" charset="0"/>
              </a:rPr>
            </a:br>
            <a:r>
              <a:rPr lang="it-IT" sz="2400" dirty="0" smtClean="0">
                <a:latin typeface="Algerian" pitchFamily="82" charset="0"/>
              </a:rPr>
              <a:t>non solo </a:t>
            </a:r>
            <a:r>
              <a:rPr lang="it-IT" sz="2400" dirty="0" err="1" smtClean="0">
                <a:latin typeface="Algerian" pitchFamily="82" charset="0"/>
              </a:rPr>
              <a:t>t.d.</a:t>
            </a:r>
            <a:r>
              <a:rPr lang="it-IT" sz="2400" dirty="0" smtClean="0">
                <a:latin typeface="Algerian" pitchFamily="82" charset="0"/>
              </a:rPr>
              <a:t>, ma </a:t>
            </a:r>
            <a:r>
              <a:rPr lang="it-IT" sz="2400" dirty="0" err="1" smtClean="0">
                <a:latin typeface="Algerian" pitchFamily="82" charset="0"/>
              </a:rPr>
              <a:t>anche……</a:t>
            </a:r>
            <a:r>
              <a:rPr lang="it-IT" sz="2400" dirty="0" smtClean="0">
                <a:latin typeface="Algerian" pitchFamily="82" charset="0"/>
              </a:rPr>
              <a:t>..</a:t>
            </a:r>
            <a:endParaRPr lang="it-IT" sz="32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91683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400" dirty="0" smtClean="0"/>
          </a:p>
          <a:p>
            <a:r>
              <a:rPr lang="it-IT" sz="2400" dirty="0" smtClean="0"/>
              <a:t>TECNICHE DELLA DANZA ( h. 1320 – </a:t>
            </a:r>
            <a:r>
              <a:rPr lang="it-IT" sz="2400" dirty="0" err="1" smtClean="0"/>
              <a:t>quinquiennio</a:t>
            </a:r>
            <a:r>
              <a:rPr lang="it-IT" sz="2400" dirty="0" smtClean="0"/>
              <a:t>)</a:t>
            </a:r>
          </a:p>
          <a:p>
            <a:pPr>
              <a:buNone/>
            </a:pPr>
            <a:endParaRPr lang="it-IT" sz="2400" dirty="0" smtClean="0"/>
          </a:p>
          <a:p>
            <a:r>
              <a:rPr lang="it-IT" sz="2400" dirty="0" smtClean="0"/>
              <a:t>LABORATORIO COREOGRAFCO  ( h. 297 – triennio)</a:t>
            </a:r>
          </a:p>
          <a:p>
            <a:pPr>
              <a:buNone/>
            </a:pPr>
            <a:endParaRPr lang="it-IT" sz="2400" dirty="0" smtClean="0"/>
          </a:p>
          <a:p>
            <a:r>
              <a:rPr lang="it-IT" sz="2400" dirty="0" smtClean="0"/>
              <a:t>LABORATORIO COREUTICO ( h. 264 – I BIENNIO)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4139952" y="4852778"/>
            <a:ext cx="2016224" cy="1672566"/>
          </a:xfrm>
          <a:prstGeom prst="rect">
            <a:avLst/>
          </a:prstGeom>
        </p:spPr>
      </p:pic>
      <p:pic>
        <p:nvPicPr>
          <p:cNvPr id="7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8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324528" cy="1268760"/>
          </a:xfrm>
        </p:spPr>
        <p:txBody>
          <a:bodyPr anchor="ctr" anchorCtr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200" b="1" dirty="0" smtClean="0">
                <a:solidFill>
                  <a:srgbClr val="92D050"/>
                </a:solidFill>
                <a:latin typeface="Algerian" pitchFamily="82" charset="0"/>
              </a:rPr>
              <a:t>L’ORGANIZZAZIONE DELL’ESAME </a:t>
            </a:r>
            <a:r>
              <a:rPr lang="it-IT" sz="3200" b="1" dirty="0" err="1" smtClean="0">
                <a:solidFill>
                  <a:srgbClr val="92D050"/>
                </a:solidFill>
                <a:latin typeface="Algerian" pitchFamily="82" charset="0"/>
              </a:rPr>
              <a:t>DI</a:t>
            </a:r>
            <a:r>
              <a:rPr lang="it-IT" sz="3200" b="1" dirty="0" smtClean="0">
                <a:solidFill>
                  <a:srgbClr val="92D050"/>
                </a:solidFill>
                <a:latin typeface="Algerian" pitchFamily="82" charset="0"/>
              </a:rPr>
              <a:t> STATO</a:t>
            </a:r>
            <a:br>
              <a:rPr lang="it-IT" sz="3200" b="1" dirty="0" smtClean="0">
                <a:solidFill>
                  <a:srgbClr val="92D050"/>
                </a:solidFill>
                <a:latin typeface="Algerian" pitchFamily="82" charset="0"/>
              </a:rPr>
            </a:br>
            <a:r>
              <a:rPr lang="it-IT" sz="3200" b="1" dirty="0" smtClean="0">
                <a:solidFill>
                  <a:srgbClr val="92D050"/>
                </a:solidFill>
                <a:latin typeface="Algerian" pitchFamily="82" charset="0"/>
              </a:rPr>
              <a:t>NEI LICEI COREUTICI</a:t>
            </a:r>
            <a:endParaRPr lang="it-IT" sz="3600" b="1" i="1" dirty="0">
              <a:solidFill>
                <a:srgbClr val="92D050"/>
              </a:solidFill>
              <a:latin typeface="Algerian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19672" y="2420888"/>
            <a:ext cx="6839521" cy="2016497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/>
              <a:t>La credibilità dei Licei Coreutici si gioca tutta all’interno degli Esami di Stato,in particolare su</a:t>
            </a:r>
          </a:p>
          <a:p>
            <a:pPr algn="l"/>
            <a:endParaRPr lang="it-IT" sz="2800" b="1" dirty="0" smtClean="0"/>
          </a:p>
          <a:p>
            <a:pPr algn="l">
              <a:buFontTx/>
              <a:buChar char="-"/>
            </a:pPr>
            <a:r>
              <a:rPr lang="it-IT" sz="2800" b="1" dirty="0" smtClean="0"/>
              <a:t>le  modalità di svolgimento</a:t>
            </a:r>
          </a:p>
          <a:p>
            <a:pPr algn="l"/>
            <a:r>
              <a:rPr lang="it-IT" sz="2800" b="1" dirty="0" smtClean="0"/>
              <a:t>- le discipline coinvolte</a:t>
            </a:r>
          </a:p>
          <a:p>
            <a:pPr algn="l"/>
            <a:r>
              <a:rPr lang="it-IT" sz="2800" b="1" dirty="0" smtClean="0"/>
              <a:t>- i criteri di valutazione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it-IT" sz="2400" b="1" i="1" dirty="0">
              <a:ln>
                <a:solidFill>
                  <a:schemeClr val="accent1"/>
                </a:solidFill>
              </a:ln>
              <a:solidFill>
                <a:srgbClr val="92D050"/>
              </a:solidFill>
              <a:latin typeface="Calibri" pitchFamily="34" charset="0"/>
            </a:endParaRPr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9144000" cy="476250"/>
          </a:xfrm>
        </p:spPr>
        <p:txBody>
          <a:bodyPr/>
          <a:lstStyle/>
          <a:p>
            <a:pPr algn="ctr">
              <a:defRPr/>
            </a:pPr>
            <a:r>
              <a:rPr lang="it-IT" sz="1400" b="1" dirty="0" smtClean="0">
                <a:solidFill>
                  <a:srgbClr val="92D050"/>
                </a:solidFill>
              </a:rPr>
              <a:t>www.liceimusicalicoreutici.org</a:t>
            </a:r>
            <a:endParaRPr lang="it-IT" sz="1400" b="1" dirty="0">
              <a:solidFill>
                <a:srgbClr val="92D050"/>
              </a:solidFill>
            </a:endParaRPr>
          </a:p>
        </p:txBody>
      </p:sp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pic>
        <p:nvPicPr>
          <p:cNvPr id="7" name="Immagine 6" descr="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8316416" cy="785242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latin typeface="Algerian" pitchFamily="82" charset="0"/>
              </a:rPr>
              <a:t>Piano degli Studi Del liceo C OREUTICO</a:t>
            </a:r>
            <a:endParaRPr lang="it-IT" sz="2400" dirty="0">
              <a:latin typeface="Algerian" pitchFamily="82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1115616" y="1052736"/>
          <a:ext cx="7776864" cy="5661240"/>
        </p:xfrm>
        <a:graphic>
          <a:graphicData uri="http://schemas.openxmlformats.org/drawingml/2006/table">
            <a:tbl>
              <a:tblPr/>
              <a:tblGrid>
                <a:gridCol w="4968553"/>
                <a:gridCol w="643009"/>
                <a:gridCol w="541747"/>
                <a:gridCol w="540060"/>
                <a:gridCol w="543435"/>
                <a:gridCol w="540060"/>
              </a:tblGrid>
              <a:tr h="65302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1° anno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2° anno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3° anno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4° anno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5° anno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Lingua e letteratura italiana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Lingua e cultura straniera (Inglese)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Storia e geografia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Storia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Filosofia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Matematica </a:t>
                      </a: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(con Informatica al primo biennio)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Fisica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Scienze naturali </a:t>
                      </a:r>
                      <a:r>
                        <a:rPr kumimoji="0" lang="it-IT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(Biologia, Chimica, Scienze della Terra)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Storia dell’arte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Storia della Danza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Storia della Musica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Tecniche della Danza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Laboratorio  coreutico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Laboratorio coreografico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endParaRPr kumimoji="0" lang="it-IT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itchFamily="-109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Scienze motorie e sportive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91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Religione cattolica o Att. alt.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660"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Totale ore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72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109" charset="0"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-109" charset="0"/>
                          <a:cs typeface="Arial" charset="0"/>
                        </a:rPr>
                        <a:t>32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6" name="Segnaposto 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1600" y="2996952"/>
            <a:ext cx="7772400" cy="72008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i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it-IT" sz="3600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5655" y="2420888"/>
            <a:ext cx="7200000" cy="864096"/>
          </a:xfrm>
        </p:spPr>
        <p:txBody>
          <a:bodyPr>
            <a:noAutofit/>
          </a:bodyPr>
          <a:lstStyle/>
          <a:p>
            <a:pPr marL="0" indent="26988" algn="just" fontAlgn="auto">
              <a:spcAft>
                <a:spcPts val="0"/>
              </a:spcAft>
              <a:defRPr/>
            </a:pPr>
            <a:endParaRPr lang="it-IT" sz="2400" kern="0" dirty="0" smtClean="0">
              <a:ln>
                <a:noFill/>
              </a:ln>
              <a:solidFill>
                <a:schemeClr val="tx1"/>
              </a:solidFill>
              <a:latin typeface="Century Gothic" pitchFamily="34" charset="0"/>
            </a:endParaRPr>
          </a:p>
          <a:p>
            <a:pPr marL="0" indent="26988" algn="just" fontAlgn="auto">
              <a:spcAft>
                <a:spcPts val="0"/>
              </a:spcAft>
              <a:defRPr/>
            </a:pPr>
            <a:endParaRPr lang="it-IT" sz="2400" kern="0" dirty="0" smtClean="0">
              <a:ln>
                <a:noFill/>
              </a:ln>
              <a:solidFill>
                <a:schemeClr val="tx1"/>
              </a:solidFill>
              <a:latin typeface="Century Gothic" pitchFamily="34" charset="0"/>
            </a:endParaRPr>
          </a:p>
          <a:p>
            <a:pPr marL="0" indent="26988" algn="just" fontAlgn="auto">
              <a:spcAft>
                <a:spcPts val="0"/>
              </a:spcAft>
              <a:defRPr/>
            </a:pPr>
            <a:r>
              <a:rPr lang="it-IT" sz="2400" kern="0" dirty="0" smtClean="0">
                <a:ln>
                  <a:noFill/>
                </a:ln>
                <a:solidFill>
                  <a:schemeClr val="tx1"/>
                </a:solidFill>
                <a:latin typeface="Century Gothic" pitchFamily="34" charset="0"/>
              </a:rPr>
              <a:t>Altamente professionalizzante sia per il numero delle ore di discipline specifiche, sia per il rapporto con l’Accademia Nazionale di Danza</a:t>
            </a:r>
            <a:endParaRPr lang="it-IT" sz="2400" b="1" dirty="0" smtClean="0">
              <a:ln>
                <a:noFill/>
              </a:ln>
              <a:solidFill>
                <a:schemeClr val="tx1"/>
              </a:solidFill>
              <a:latin typeface="Century Gothic" pitchFamily="34" charset="0"/>
            </a:endParaRPr>
          </a:p>
          <a:p>
            <a:pPr algn="just" fontAlgn="auto">
              <a:spcAft>
                <a:spcPts val="0"/>
              </a:spcAft>
              <a:defRPr/>
            </a:pPr>
            <a:endParaRPr lang="it-IT" sz="2000" b="1" dirty="0" smtClean="0"/>
          </a:p>
          <a:p>
            <a:pPr marL="0" indent="26988" algn="just" fontAlgn="auto">
              <a:spcAft>
                <a:spcPts val="0"/>
              </a:spcAft>
              <a:defRPr/>
            </a:pPr>
            <a:endParaRPr lang="it-IT" sz="2000" b="1" dirty="0" smtClean="0"/>
          </a:p>
          <a:p>
            <a:pPr marL="0" indent="26988" algn="just" fontAlgn="auto">
              <a:spcAft>
                <a:spcPts val="0"/>
              </a:spcAft>
              <a:defRPr/>
            </a:pPr>
            <a:endParaRPr lang="it-IT" sz="2000" b="1" dirty="0" smtClean="0"/>
          </a:p>
          <a:p>
            <a:pPr marL="0" indent="26988" algn="just" fontAlgn="auto">
              <a:spcAft>
                <a:spcPts val="0"/>
              </a:spcAft>
              <a:defRPr/>
            </a:pPr>
            <a:endParaRPr lang="it-IT" sz="2000" b="1" dirty="0" smtClean="0"/>
          </a:p>
          <a:p>
            <a:pPr marL="0" indent="26988" algn="just" fontAlgn="auto">
              <a:spcAft>
                <a:spcPts val="0"/>
              </a:spcAft>
              <a:defRPr/>
            </a:pPr>
            <a:endParaRPr lang="it-IT" sz="2000" b="1" dirty="0" smtClean="0"/>
          </a:p>
          <a:p>
            <a:pPr marL="0" indent="26988" algn="just" fontAlgn="auto">
              <a:spcAft>
                <a:spcPts val="0"/>
              </a:spcAft>
              <a:defRPr/>
            </a:pPr>
            <a:endParaRPr lang="it-IT" sz="2000" b="1" dirty="0" smtClean="0"/>
          </a:p>
          <a:p>
            <a:pPr marL="0" indent="26988" algn="just" fontAlgn="auto">
              <a:spcAft>
                <a:spcPts val="0"/>
              </a:spcAft>
              <a:defRPr/>
            </a:pPr>
            <a:endParaRPr lang="it-IT" sz="2000" b="1" dirty="0" smtClean="0"/>
          </a:p>
          <a:p>
            <a:pPr marL="0" indent="26988" algn="just" fontAlgn="auto">
              <a:spcAft>
                <a:spcPts val="0"/>
              </a:spcAft>
              <a:defRPr/>
            </a:pPr>
            <a:endParaRPr lang="it-IT" sz="2000" b="1" dirty="0" smtClean="0"/>
          </a:p>
          <a:p>
            <a:pPr marL="0" indent="26988" algn="just" fontAlgn="auto">
              <a:spcAft>
                <a:spcPts val="0"/>
              </a:spcAft>
              <a:defRPr/>
            </a:pPr>
            <a:endParaRPr lang="it-IT" sz="2000" b="1" dirty="0"/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9144000" cy="476250"/>
          </a:xfrm>
        </p:spPr>
        <p:txBody>
          <a:bodyPr/>
          <a:lstStyle/>
          <a:p>
            <a:pPr algn="ctr">
              <a:defRPr/>
            </a:pPr>
            <a:r>
              <a:rPr lang="it-IT" sz="1400" b="1" dirty="0" smtClean="0">
                <a:solidFill>
                  <a:srgbClr val="92D050"/>
                </a:solidFill>
              </a:rPr>
              <a:t>www.liceimusicalicoreutici.org</a:t>
            </a:r>
            <a:endParaRPr lang="it-IT" sz="1400" b="1" dirty="0">
              <a:solidFill>
                <a:srgbClr val="92D050"/>
              </a:solidFill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 bwMode="auto">
          <a:xfrm>
            <a:off x="1475656" y="1844824"/>
            <a:ext cx="72000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it-IT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it-IT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itchFamily="34" charset="0"/>
              </a:rPr>
              <a:t>Indirizzato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itchFamily="34" charset="0"/>
              </a:rPr>
              <a:t> </a:t>
            </a:r>
            <a:r>
              <a:rPr kumimoji="0" lang="it-IT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itchFamily="34" charset="0"/>
              </a:rPr>
              <a:t>all’</a:t>
            </a: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itchFamily="34" charset="0"/>
              </a:rPr>
              <a:t>APPRENDIMENTO TECNICO PRATICO  DELLA danza </a:t>
            </a:r>
            <a:r>
              <a:rPr kumimoji="0" lang="it-IT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itchFamily="34" charset="0"/>
              </a:rPr>
              <a:t>e allo studio del ruolo nella storia e nella cultura.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it-IT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entury Gothic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it-IT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15" name="Sottotitolo 2"/>
          <p:cNvSpPr txBox="1">
            <a:spLocks/>
          </p:cNvSpPr>
          <p:nvPr/>
        </p:nvSpPr>
        <p:spPr bwMode="auto">
          <a:xfrm>
            <a:off x="1547664" y="5013176"/>
            <a:ext cx="738205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26988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it-IT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26988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Immagine 8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10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11" name="Titolo 1"/>
          <p:cNvSpPr txBox="1">
            <a:spLocks/>
          </p:cNvSpPr>
          <p:nvPr/>
        </p:nvSpPr>
        <p:spPr>
          <a:xfrm>
            <a:off x="827584" y="0"/>
            <a:ext cx="8316416" cy="900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2">
                    <a:satMod val="13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PERCORSO LICEO COREUTICO</a:t>
            </a:r>
            <a:endParaRPr kumimoji="0" lang="it-IT" sz="24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2">
                  <a:satMod val="13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0"/>
            <a:ext cx="8316416" cy="1224136"/>
          </a:xfrm>
        </p:spPr>
        <p:txBody>
          <a:bodyPr anchor="ctr" anchorCtr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2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Profilo dello studente</a:t>
            </a:r>
            <a:endParaRPr lang="it-IT" sz="3200" dirty="0">
              <a:solidFill>
                <a:schemeClr val="tx2">
                  <a:satMod val="13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772817"/>
            <a:ext cx="7776864" cy="1368152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it-IT" sz="2400" b="1" dirty="0" smtClean="0"/>
              <a:t>eseguire ed interpretare opere di epoche, generi</a:t>
            </a:r>
          </a:p>
          <a:p>
            <a:pPr algn="l"/>
            <a:r>
              <a:rPr lang="it-IT" sz="2400" b="1" dirty="0" smtClean="0"/>
              <a:t>  e stili diversi, con autonomia nello studio e</a:t>
            </a:r>
          </a:p>
          <a:p>
            <a:pPr algn="l"/>
            <a:r>
              <a:rPr lang="it-IT" sz="2400" b="1" dirty="0" smtClean="0"/>
              <a:t>   capacità di autovalutazione;</a:t>
            </a:r>
          </a:p>
          <a:p>
            <a:pPr algn="l"/>
            <a:endParaRPr lang="it-IT" sz="2400" b="1" dirty="0" smtClean="0"/>
          </a:p>
          <a:p>
            <a:pPr algn="l">
              <a:buFont typeface="Wingdings" pitchFamily="2" charset="2"/>
              <a:buChar char="Ø"/>
            </a:pPr>
            <a:r>
              <a:rPr lang="it-IT" sz="2400" b="1" dirty="0" smtClean="0"/>
              <a:t> analizzare il movimento e le forme coreutiche</a:t>
            </a:r>
          </a:p>
          <a:p>
            <a:pPr algn="l"/>
            <a:r>
              <a:rPr lang="it-IT" sz="2400" b="1" dirty="0" smtClean="0"/>
              <a:t>   nei loro principi costitutivi e padroneggiare la </a:t>
            </a:r>
          </a:p>
          <a:p>
            <a:pPr algn="l"/>
            <a:r>
              <a:rPr lang="it-IT" sz="2400" b="1" dirty="0" smtClean="0"/>
              <a:t>    rispettiva terminologia;</a:t>
            </a:r>
          </a:p>
          <a:p>
            <a:pPr algn="l"/>
            <a:endParaRPr lang="it-IT" sz="2400" b="1" dirty="0" smtClean="0"/>
          </a:p>
          <a:p>
            <a:pPr algn="l">
              <a:buFont typeface="Wingdings" pitchFamily="2" charset="2"/>
              <a:buChar char="Ø"/>
            </a:pPr>
            <a:r>
              <a:rPr lang="it-IT" sz="2400" b="1" dirty="0" smtClean="0"/>
              <a:t> utilizzare a integrazione della tecnica principale,</a:t>
            </a:r>
          </a:p>
          <a:p>
            <a:pPr algn="l"/>
            <a:r>
              <a:rPr lang="it-IT" sz="2400" b="1" dirty="0" smtClean="0"/>
              <a:t>   classica ovvero contemporanea, una seconda</a:t>
            </a:r>
          </a:p>
          <a:p>
            <a:pPr algn="l"/>
            <a:r>
              <a:rPr lang="it-IT" sz="2400" b="1" dirty="0" smtClean="0"/>
              <a:t>   tecnica, contemporanea ovvero classica</a:t>
            </a:r>
            <a:r>
              <a:rPr lang="it-IT" sz="2400" dirty="0" smtClean="0"/>
              <a:t>;</a:t>
            </a:r>
            <a:endParaRPr lang="it-IT" sz="2400" dirty="0">
              <a:ln>
                <a:noFill/>
              </a:ln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9144000" cy="476250"/>
          </a:xfrm>
        </p:spPr>
        <p:txBody>
          <a:bodyPr/>
          <a:lstStyle/>
          <a:p>
            <a:pPr algn="ctr">
              <a:defRPr/>
            </a:pPr>
            <a:r>
              <a:rPr lang="it-IT" sz="1400" b="1" dirty="0" smtClean="0">
                <a:solidFill>
                  <a:srgbClr val="92D050"/>
                </a:solidFill>
              </a:rPr>
              <a:t>www.liceimusicalicoreutici.org</a:t>
            </a:r>
            <a:endParaRPr lang="it-IT" sz="1400" b="1" dirty="0">
              <a:solidFill>
                <a:srgbClr val="92D050"/>
              </a:solidFill>
            </a:endParaRPr>
          </a:p>
        </p:txBody>
      </p:sp>
      <p:pic>
        <p:nvPicPr>
          <p:cNvPr id="7" name="Immagine 6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8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399032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Profilo dello studente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844824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t-IT" sz="2400" dirty="0" smtClean="0"/>
              <a:t> saper interagire in modo costruttivo nell’ambito di esecuzioni collettive;</a:t>
            </a:r>
          </a:p>
          <a:p>
            <a:pPr>
              <a:buFont typeface="Wingdings" pitchFamily="2" charset="2"/>
              <a:buChar char="Ø"/>
            </a:pPr>
            <a:endParaRPr lang="it-IT" sz="2400" dirty="0" smtClean="0"/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 focalizzare gli elementi costitutivi di linguaggi e</a:t>
            </a:r>
          </a:p>
          <a:p>
            <a:pPr>
              <a:buNone/>
            </a:pPr>
            <a:r>
              <a:rPr lang="it-IT" sz="2400" dirty="0" smtClean="0"/>
              <a:t>      stili differenti e saperne approntare  un’analisi </a:t>
            </a:r>
          </a:p>
          <a:p>
            <a:pPr>
              <a:buNone/>
            </a:pPr>
            <a:r>
              <a:rPr lang="it-IT" sz="2400" dirty="0" smtClean="0"/>
              <a:t>      strutturale;</a:t>
            </a:r>
          </a:p>
          <a:p>
            <a:pPr>
              <a:buNone/>
            </a:pPr>
            <a:endParaRPr lang="it-IT" sz="2400" dirty="0" smtClean="0"/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 conoscere il profilo storico della danza d’arte, anche nelle sue interazioni con la musica, e</a:t>
            </a:r>
          </a:p>
          <a:p>
            <a:pPr>
              <a:buNone/>
            </a:pPr>
            <a:r>
              <a:rPr lang="it-IT" sz="2400" dirty="0" smtClean="0"/>
              <a:t>     utilizzare categorie pertinenti nell’analisi delle differenti espressioni in campo coreutico;</a:t>
            </a:r>
            <a:endParaRPr lang="it-IT" sz="2400" dirty="0">
              <a:latin typeface="Century Gothic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0"/>
            <a:ext cx="8316416" cy="1556792"/>
          </a:xfrm>
        </p:spPr>
        <p:txBody>
          <a:bodyPr anchor="ctr" anchorCtr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it-IT" sz="3600" i="1" dirty="0">
              <a:solidFill>
                <a:schemeClr val="tx2">
                  <a:satMod val="13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99592" y="548680"/>
            <a:ext cx="7848872" cy="2304256"/>
          </a:xfrm>
        </p:spPr>
        <p:txBody>
          <a:bodyPr>
            <a:noAutofit/>
          </a:bodyPr>
          <a:lstStyle/>
          <a:p>
            <a:pPr marL="269875" indent="-242888" algn="ctr" fontAlgn="auto">
              <a:spcAft>
                <a:spcPts val="0"/>
              </a:spcAft>
              <a:buFont typeface="Webdings" pitchFamily="18" charset="2"/>
              <a:buChar char="¯"/>
              <a:defRPr/>
            </a:pPr>
            <a:r>
              <a:rPr lang="it-IT" sz="2400" dirty="0" smtClean="0">
                <a:solidFill>
                  <a:schemeClr val="accent1"/>
                </a:solidFill>
                <a:latin typeface="Algerian" pitchFamily="82" charset="0"/>
              </a:rPr>
              <a:t>Profilo dello st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udente</a:t>
            </a:r>
          </a:p>
          <a:p>
            <a:pPr marL="269875" indent="-242888" algn="ctr" fontAlgn="auto">
              <a:spcAft>
                <a:spcPts val="0"/>
              </a:spcAft>
              <a:buFont typeface="Webdings" pitchFamily="18" charset="2"/>
              <a:buChar char="¯"/>
              <a:defRPr/>
            </a:pPr>
            <a:endParaRPr lang="it-IT" sz="2400" dirty="0" smtClean="0">
              <a:solidFill>
                <a:schemeClr val="bg2"/>
              </a:solidFill>
              <a:latin typeface="Algerian" pitchFamily="82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it-IT" sz="2400" b="1" dirty="0" smtClean="0"/>
              <a:t> individuare le tradizioni e i contesti relativi ad </a:t>
            </a:r>
          </a:p>
          <a:p>
            <a:pPr algn="l"/>
            <a:r>
              <a:rPr lang="it-IT" sz="2400" b="1" dirty="0" smtClean="0"/>
              <a:t>   opere, generi, autori, artisti, movimenti,riferiti alla </a:t>
            </a:r>
          </a:p>
          <a:p>
            <a:pPr algn="l"/>
            <a:r>
              <a:rPr lang="it-IT" sz="2400" b="1" dirty="0" smtClean="0"/>
              <a:t>   danza, anche in relazione agli sviluppi storici, </a:t>
            </a:r>
          </a:p>
          <a:p>
            <a:pPr algn="l"/>
            <a:r>
              <a:rPr lang="it-IT" sz="2400" b="1" dirty="0" smtClean="0"/>
              <a:t>   culturali e sociali;</a:t>
            </a:r>
          </a:p>
          <a:p>
            <a:pPr algn="l">
              <a:buFont typeface="Wingdings" pitchFamily="2" charset="2"/>
              <a:buChar char="Ø"/>
            </a:pPr>
            <a:endParaRPr lang="it-IT" sz="2400" b="1" dirty="0" smtClean="0"/>
          </a:p>
          <a:p>
            <a:pPr algn="l">
              <a:buFont typeface="Wingdings" pitchFamily="2" charset="2"/>
              <a:buChar char="Ø"/>
            </a:pPr>
            <a:r>
              <a:rPr lang="it-IT" sz="2400" b="1" dirty="0" smtClean="0"/>
              <a:t>cogliere i valori estetici in opere coreutiche di </a:t>
            </a:r>
          </a:p>
          <a:p>
            <a:pPr algn="l"/>
            <a:r>
              <a:rPr lang="it-IT" sz="2400" b="1" dirty="0" smtClean="0"/>
              <a:t>     vario genere ed epoca;</a:t>
            </a:r>
          </a:p>
          <a:p>
            <a:pPr algn="l"/>
            <a:endParaRPr lang="it-IT" sz="2400" b="1" dirty="0" smtClean="0"/>
          </a:p>
          <a:p>
            <a:pPr algn="l">
              <a:buFont typeface="Wingdings" pitchFamily="2" charset="2"/>
              <a:buChar char="Ø"/>
            </a:pPr>
            <a:r>
              <a:rPr lang="it-IT" sz="2400" b="1" dirty="0" smtClean="0"/>
              <a:t>conoscere e analizzare opere significative del </a:t>
            </a:r>
          </a:p>
          <a:p>
            <a:pPr algn="l"/>
            <a:r>
              <a:rPr lang="it-IT" sz="2400" b="1" dirty="0" smtClean="0"/>
              <a:t>      repertorio coreutico.</a:t>
            </a:r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9144000" cy="476250"/>
          </a:xfrm>
        </p:spPr>
        <p:txBody>
          <a:bodyPr/>
          <a:lstStyle/>
          <a:p>
            <a:pPr algn="ctr">
              <a:defRPr/>
            </a:pPr>
            <a:r>
              <a:rPr lang="it-IT" sz="1400" b="1" dirty="0" smtClean="0">
                <a:solidFill>
                  <a:srgbClr val="92D050"/>
                </a:solidFill>
              </a:rPr>
              <a:t>www.liceimusicalicoreutici.org</a:t>
            </a:r>
            <a:endParaRPr lang="it-IT" sz="1400" b="1" dirty="0">
              <a:solidFill>
                <a:srgbClr val="92D050"/>
              </a:solidFill>
            </a:endParaRPr>
          </a:p>
        </p:txBody>
      </p:sp>
      <p:sp>
        <p:nvSpPr>
          <p:cNvPr id="8" name="Sottotitolo 2"/>
          <p:cNvSpPr txBox="1">
            <a:spLocks/>
          </p:cNvSpPr>
          <p:nvPr/>
        </p:nvSpPr>
        <p:spPr bwMode="auto">
          <a:xfrm>
            <a:off x="899592" y="3212976"/>
            <a:ext cx="785946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Immagine 8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10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4797152"/>
            <a:ext cx="7772400" cy="72008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LA II PROVA DEGLI </a:t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ESAMI </a:t>
            </a:r>
            <a:r>
              <a:rPr lang="it-IT" sz="3600" dirty="0" err="1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DI</a:t>
            </a: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 STATO</a:t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presupposti</a:t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i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i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it-IT" sz="36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it-IT" sz="3600" i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9144000" cy="476250"/>
          </a:xfrm>
        </p:spPr>
        <p:txBody>
          <a:bodyPr/>
          <a:lstStyle/>
          <a:p>
            <a:pPr algn="ctr">
              <a:defRPr/>
            </a:pPr>
            <a:r>
              <a:rPr lang="it-IT" sz="1400" b="1" dirty="0" smtClean="0">
                <a:solidFill>
                  <a:srgbClr val="92D050"/>
                </a:solidFill>
              </a:rPr>
              <a:t>www.liceimusicalicoreutici.org</a:t>
            </a:r>
            <a:endParaRPr lang="it-IT" sz="1400" b="1" dirty="0">
              <a:solidFill>
                <a:srgbClr val="92D050"/>
              </a:solidFill>
            </a:endParaRPr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772400" cy="1008832"/>
          </a:xfrm>
        </p:spPr>
        <p:txBody>
          <a:bodyPr anchor="ctr" anchorCtr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sz="3200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Principi largamente condivisi</a:t>
            </a:r>
            <a:endParaRPr lang="it-IT" sz="3200" dirty="0">
              <a:solidFill>
                <a:schemeClr val="tx2">
                  <a:satMod val="13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556792"/>
            <a:ext cx="7776864" cy="374441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it-IT" sz="2400" dirty="0" smtClean="0">
                <a:ln>
                  <a:noFill/>
                </a:ln>
                <a:latin typeface="Century Gothic" pitchFamily="34" charset="0"/>
              </a:rPr>
              <a:t>La credibilità del LC si gioca, all’interno dell’Esame di Stato, su: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 smtClean="0">
                <a:ln>
                  <a:noFill/>
                </a:ln>
                <a:latin typeface="Century Gothic" pitchFamily="34" charset="0"/>
              </a:rPr>
              <a:t> le modalità di svolgimento;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 smtClean="0">
                <a:ln>
                  <a:noFill/>
                </a:ln>
                <a:latin typeface="Century Gothic" pitchFamily="34" charset="0"/>
              </a:rPr>
              <a:t> criteri di valutazione; </a:t>
            </a:r>
          </a:p>
          <a:p>
            <a:pPr algn="just">
              <a:lnSpc>
                <a:spcPct val="150000"/>
              </a:lnSpc>
            </a:pPr>
            <a:r>
              <a:rPr lang="it-IT" sz="2400" dirty="0" smtClean="0">
                <a:ln>
                  <a:noFill/>
                </a:ln>
                <a:latin typeface="Century Gothic" pitchFamily="34" charset="0"/>
              </a:rPr>
              <a:t>atti a far emergere sia la </a:t>
            </a:r>
            <a:r>
              <a:rPr lang="it-IT" sz="2400" b="1" i="1" dirty="0" smtClean="0">
                <a:ln>
                  <a:noFill/>
                </a:ln>
                <a:latin typeface="Century Gothic" pitchFamily="34" charset="0"/>
              </a:rPr>
              <a:t>dimensione liceale </a:t>
            </a:r>
            <a:r>
              <a:rPr lang="it-IT" sz="2400" dirty="0" smtClean="0">
                <a:ln>
                  <a:noFill/>
                </a:ln>
                <a:latin typeface="Century Gothic" pitchFamily="34" charset="0"/>
              </a:rPr>
              <a:t>degli studi affrontati sia </a:t>
            </a:r>
            <a:r>
              <a:rPr lang="it-IT" sz="2400" b="1" i="1" dirty="0" smtClean="0">
                <a:ln>
                  <a:noFill/>
                </a:ln>
                <a:latin typeface="Century Gothic" pitchFamily="34" charset="0"/>
              </a:rPr>
              <a:t>le competenze esecutive e interpretative acquisite dagli studenti</a:t>
            </a:r>
            <a:r>
              <a:rPr lang="it-IT" sz="2400" dirty="0" smtClean="0">
                <a:ln>
                  <a:noFill/>
                </a:ln>
                <a:latin typeface="Century Gothic" pitchFamily="34" charset="0"/>
              </a:rPr>
              <a:t>.</a:t>
            </a:r>
          </a:p>
        </p:txBody>
      </p:sp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9144000" cy="476250"/>
          </a:xfrm>
        </p:spPr>
        <p:txBody>
          <a:bodyPr/>
          <a:lstStyle/>
          <a:p>
            <a:pPr algn="ctr">
              <a:defRPr/>
            </a:pPr>
            <a:r>
              <a:rPr lang="it-IT" sz="1400" b="1" dirty="0" smtClean="0">
                <a:solidFill>
                  <a:srgbClr val="92D050"/>
                </a:solidFill>
              </a:rPr>
              <a:t>www.liceimusicalicoreutici.org</a:t>
            </a:r>
            <a:endParaRPr lang="it-IT" sz="1400" b="1" dirty="0">
              <a:solidFill>
                <a:srgbClr val="92D050"/>
              </a:solidFill>
            </a:endParaRPr>
          </a:p>
        </p:txBody>
      </p:sp>
      <p:pic>
        <p:nvPicPr>
          <p:cNvPr id="6" name="Immagine 5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7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908720"/>
            <a:ext cx="7848872" cy="1368425"/>
          </a:xfrm>
        </p:spPr>
        <p:txBody>
          <a:bodyPr>
            <a:noAutofit/>
          </a:bodyPr>
          <a:lstStyle/>
          <a:p>
            <a:pPr marL="177800" indent="-177800" algn="just">
              <a:buFont typeface="Wingdings" pitchFamily="2" charset="2"/>
              <a:buChar char="Ø"/>
            </a:pPr>
            <a:r>
              <a:rPr lang="it-IT" sz="2400" b="1" dirty="0" smtClean="0">
                <a:ln>
                  <a:noFill/>
                </a:ln>
                <a:latin typeface="Century Gothic" pitchFamily="34" charset="0"/>
              </a:rPr>
              <a:t> Essenziale </a:t>
            </a:r>
            <a:r>
              <a:rPr lang="it-IT" sz="2400" dirty="0" smtClean="0">
                <a:ln>
                  <a:noFill/>
                </a:ln>
                <a:latin typeface="Century Gothic" pitchFamily="34" charset="0"/>
              </a:rPr>
              <a:t>la presenza di più prove miranti ad accertare le competenze maturate nelle e attraverso le discipline caratterizzanti l’indirizzo:</a:t>
            </a:r>
          </a:p>
          <a:p>
            <a:pPr marL="173038" indent="-173038" algn="just"/>
            <a:endParaRPr lang="it-IT" sz="2400" dirty="0" smtClean="0">
              <a:ln>
                <a:noFill/>
              </a:ln>
              <a:latin typeface="Century Gothic" pitchFamily="34" charset="0"/>
            </a:endParaRPr>
          </a:p>
          <a:p>
            <a:pPr marL="173038" indent="-173038" algn="just">
              <a:buFont typeface="Wingdings" pitchFamily="2" charset="2"/>
              <a:buChar char="Ø"/>
            </a:pPr>
            <a:r>
              <a:rPr lang="it-IT" sz="2400" dirty="0" smtClean="0">
                <a:ln>
                  <a:noFill/>
                </a:ln>
                <a:latin typeface="Century Gothic" pitchFamily="34" charset="0"/>
              </a:rPr>
              <a:t> una prova basata sulle discipline Tecniche della Danza, Laboratorio coreografico e Storia della Danza;</a:t>
            </a:r>
          </a:p>
          <a:p>
            <a:pPr marL="173038" indent="-173038" algn="just"/>
            <a:endParaRPr lang="it-IT" sz="2400" dirty="0" smtClean="0">
              <a:ln>
                <a:noFill/>
              </a:ln>
              <a:latin typeface="Century Gothic" pitchFamily="34" charset="0"/>
            </a:endParaRPr>
          </a:p>
          <a:p>
            <a:pPr marL="173038" indent="-173038" algn="just">
              <a:buFont typeface="Wingdings" pitchFamily="2" charset="2"/>
              <a:buChar char="Ø"/>
            </a:pPr>
            <a:r>
              <a:rPr lang="it-IT" sz="2400" dirty="0" smtClean="0">
                <a:ln>
                  <a:noFill/>
                </a:ln>
                <a:latin typeface="Century Gothic" pitchFamily="34" charset="0"/>
              </a:rPr>
              <a:t> una prova esecutivo - interpretativa per la quale sia prevista una valutazione indipendente e adeguatamente pesata all’interno del punteggio complessivo</a:t>
            </a:r>
            <a:r>
              <a:rPr lang="it-IT" sz="2400" dirty="0" smtClean="0">
                <a:latin typeface="Century Gothic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it-IT" sz="2000" dirty="0" smtClean="0"/>
          </a:p>
        </p:txBody>
      </p:sp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9144000" cy="476250"/>
          </a:xfrm>
        </p:spPr>
        <p:txBody>
          <a:bodyPr/>
          <a:lstStyle/>
          <a:p>
            <a:pPr algn="ctr">
              <a:defRPr/>
            </a:pPr>
            <a:r>
              <a:rPr lang="it-IT" sz="1400" b="1" dirty="0" smtClean="0">
                <a:solidFill>
                  <a:srgbClr val="92D050"/>
                </a:solidFill>
              </a:rPr>
              <a:t>www.liceimusicalicoreutici.org</a:t>
            </a:r>
            <a:endParaRPr lang="it-IT" sz="1400" b="1" dirty="0">
              <a:solidFill>
                <a:srgbClr val="92D050"/>
              </a:solidFill>
            </a:endParaRPr>
          </a:p>
        </p:txBody>
      </p:sp>
      <p:pic>
        <p:nvPicPr>
          <p:cNvPr id="4" name="Immagine 3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Algerian" pitchFamily="82" charset="0"/>
              </a:rPr>
              <a:t>Ambiti della prova collettiva</a:t>
            </a:r>
            <a:endParaRPr lang="it-IT" sz="28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it-IT" sz="3600" b="1" dirty="0" smtClean="0"/>
              <a:t>Ambiti per la Sezione Danza classica</a:t>
            </a:r>
            <a:endParaRPr lang="it-IT" sz="3600" dirty="0" smtClean="0"/>
          </a:p>
          <a:p>
            <a:pPr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sz="3600" b="1" dirty="0" smtClean="0"/>
              <a:t>Al centro</a:t>
            </a:r>
            <a:r>
              <a:rPr lang="it-IT" b="1" dirty="0" smtClean="0"/>
              <a:t>:</a:t>
            </a:r>
            <a:endParaRPr lang="it-IT" dirty="0" smtClean="0"/>
          </a:p>
          <a:p>
            <a:pPr>
              <a:buNone/>
            </a:pPr>
            <a:r>
              <a:rPr lang="it-IT" b="1" dirty="0" smtClean="0"/>
              <a:t>1.</a:t>
            </a:r>
            <a:r>
              <a:rPr lang="it-IT" dirty="0" smtClean="0"/>
              <a:t> Piccolo e  Grande Adagio.</a:t>
            </a:r>
          </a:p>
          <a:p>
            <a:pPr>
              <a:buNone/>
            </a:pPr>
            <a:r>
              <a:rPr lang="it-IT" b="1" dirty="0" smtClean="0"/>
              <a:t>2.</a:t>
            </a:r>
            <a:r>
              <a:rPr lang="it-IT" dirty="0" smtClean="0"/>
              <a:t> </a:t>
            </a:r>
            <a:r>
              <a:rPr lang="it-IT" i="1" dirty="0" err="1" smtClean="0"/>
              <a:t>Pirouettes</a:t>
            </a:r>
            <a:r>
              <a:rPr lang="it-IT" dirty="0" smtClean="0"/>
              <a:t> e giri nelle grandi pose.</a:t>
            </a:r>
          </a:p>
          <a:p>
            <a:pPr>
              <a:buNone/>
            </a:pPr>
            <a:r>
              <a:rPr lang="it-IT" b="1" dirty="0" smtClean="0"/>
              <a:t>3. </a:t>
            </a:r>
            <a:r>
              <a:rPr lang="it-IT" dirty="0" smtClean="0"/>
              <a:t>Passi saltati: piccolo (anche con </a:t>
            </a:r>
            <a:r>
              <a:rPr lang="it-IT" i="1" dirty="0" smtClean="0"/>
              <a:t>batterie</a:t>
            </a:r>
            <a:r>
              <a:rPr lang="it-IT" dirty="0" smtClean="0"/>
              <a:t>), medio e grande sbalzo.</a:t>
            </a:r>
          </a:p>
          <a:p>
            <a:pPr>
              <a:buNone/>
            </a:pPr>
            <a:r>
              <a:rPr lang="it-IT" b="1" dirty="0" smtClean="0"/>
              <a:t>4.</a:t>
            </a:r>
            <a:r>
              <a:rPr lang="it-IT" dirty="0" smtClean="0"/>
              <a:t> Principali forme di virtuosismo:</a:t>
            </a:r>
          </a:p>
          <a:p>
            <a:pPr>
              <a:buNone/>
            </a:pPr>
            <a:r>
              <a:rPr lang="it-IT" dirty="0" smtClean="0"/>
              <a:t>    a) Passi sulle punte </a:t>
            </a:r>
            <a:r>
              <a:rPr lang="it-IT" u="sng" dirty="0" smtClean="0"/>
              <a:t>per le candidate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b) Giri (a terra e in aria) e salti (</a:t>
            </a:r>
            <a:r>
              <a:rPr lang="it-IT" i="1" dirty="0" smtClean="0"/>
              <a:t>batterie</a:t>
            </a:r>
            <a:r>
              <a:rPr lang="it-IT" u="sng" dirty="0" smtClean="0"/>
              <a:t>) per i</a:t>
            </a:r>
          </a:p>
          <a:p>
            <a:pPr>
              <a:buNone/>
            </a:pPr>
            <a:r>
              <a:rPr lang="it-IT" u="sng" dirty="0" smtClean="0"/>
              <a:t>        candidati</a:t>
            </a:r>
          </a:p>
          <a:p>
            <a:pPr>
              <a:buNone/>
            </a:pPr>
            <a:r>
              <a:rPr lang="it-IT" dirty="0" smtClean="0"/>
              <a:t> 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021288"/>
            <a:ext cx="1475656" cy="465997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Algerian" pitchFamily="82" charset="0"/>
              </a:rPr>
              <a:t>Ambiti della prova collettiva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2600" b="1" dirty="0" smtClean="0"/>
              <a:t>Ambiti per la Sezione danza contemporanea</a:t>
            </a:r>
          </a:p>
          <a:p>
            <a:pPr>
              <a:buNone/>
            </a:pPr>
            <a:r>
              <a:rPr lang="it-IT" sz="2600" b="1" dirty="0" smtClean="0"/>
              <a:t>                                     Al centro</a:t>
            </a:r>
            <a:r>
              <a:rPr lang="it-IT" sz="2600" dirty="0" smtClean="0"/>
              <a:t>:</a:t>
            </a:r>
          </a:p>
          <a:p>
            <a:pPr>
              <a:buNone/>
            </a:pPr>
            <a:r>
              <a:rPr lang="it-IT" sz="2600" b="1" dirty="0" smtClean="0"/>
              <a:t>1.</a:t>
            </a:r>
            <a:r>
              <a:rPr lang="it-IT" sz="2600" dirty="0" smtClean="0"/>
              <a:t> Moduli dinamico-ritmici nei diversi livelli dello spazio. </a:t>
            </a:r>
          </a:p>
          <a:p>
            <a:pPr>
              <a:buNone/>
            </a:pPr>
            <a:r>
              <a:rPr lang="it-IT" sz="2600" b="1" dirty="0" smtClean="0"/>
              <a:t>2.</a:t>
            </a:r>
            <a:r>
              <a:rPr lang="it-IT" sz="2600" dirty="0" smtClean="0"/>
              <a:t> Sospensioni e </a:t>
            </a:r>
            <a:r>
              <a:rPr lang="it-IT" sz="2600" i="1" dirty="0" smtClean="0"/>
              <a:t>swing</a:t>
            </a:r>
            <a:r>
              <a:rPr lang="it-IT" sz="2600" dirty="0" smtClean="0"/>
              <a:t> nelle diversificate modalità di accento. </a:t>
            </a:r>
          </a:p>
          <a:p>
            <a:pPr>
              <a:buNone/>
            </a:pPr>
            <a:r>
              <a:rPr lang="it-IT" sz="2600" b="1" dirty="0" smtClean="0"/>
              <a:t>3</a:t>
            </a:r>
            <a:r>
              <a:rPr lang="it-IT" sz="2600" dirty="0" smtClean="0"/>
              <a:t>.Cadute in asse e fuori asse.</a:t>
            </a:r>
          </a:p>
          <a:p>
            <a:pPr>
              <a:buNone/>
            </a:pPr>
            <a:r>
              <a:rPr lang="it-IT" sz="2600" b="1" dirty="0" smtClean="0"/>
              <a:t>4</a:t>
            </a:r>
            <a:r>
              <a:rPr lang="it-IT" sz="2600" dirty="0" smtClean="0"/>
              <a:t>. Salti nei diversi livelli dello spazio.</a:t>
            </a:r>
            <a:r>
              <a:rPr lang="it-IT" sz="2600" strike="sngStrike" dirty="0" smtClean="0"/>
              <a:t> </a:t>
            </a:r>
            <a:endParaRPr lang="it-IT" sz="2600" dirty="0" smtClean="0"/>
          </a:p>
          <a:p>
            <a:pPr>
              <a:buNone/>
            </a:pPr>
            <a:r>
              <a:rPr lang="it-IT" sz="2600" dirty="0" smtClean="0"/>
              <a:t> 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20272" y="6021288"/>
            <a:ext cx="1475656" cy="465997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399032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PREMESSA NORMATIVA</a:t>
            </a:r>
            <a:endParaRPr lang="it-IT" sz="3200" b="1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6408" y="1412776"/>
            <a:ext cx="8157592" cy="5004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b="1" dirty="0" smtClean="0"/>
              <a:t>Legge 425 /97 recante </a:t>
            </a:r>
            <a:r>
              <a:rPr lang="it-IT" sz="2400" dirty="0" smtClean="0"/>
              <a:t>Disposizioni per la </a:t>
            </a:r>
          </a:p>
          <a:p>
            <a:pPr>
              <a:buNone/>
            </a:pPr>
            <a:r>
              <a:rPr lang="it-IT" sz="2400" dirty="0" smtClean="0"/>
              <a:t>riforma degli Esami di Stato conclusivi dei corsi di </a:t>
            </a:r>
          </a:p>
          <a:p>
            <a:pPr>
              <a:buNone/>
            </a:pPr>
            <a:r>
              <a:rPr lang="it-IT" sz="2400" dirty="0" smtClean="0"/>
              <a:t>Istruzione Secondaria Superiore.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b="1" dirty="0" smtClean="0"/>
              <a:t>Fondamentale</a:t>
            </a:r>
            <a:r>
              <a:rPr lang="it-IT" sz="2400" dirty="0" smtClean="0"/>
              <a:t> in quanto definisce le finalità e la </a:t>
            </a:r>
          </a:p>
          <a:p>
            <a:pPr>
              <a:buNone/>
            </a:pPr>
            <a:r>
              <a:rPr lang="it-IT" sz="2400" dirty="0" smtClean="0"/>
              <a:t>disciplina degli </a:t>
            </a:r>
            <a:r>
              <a:rPr lang="it-IT" sz="2400" dirty="0" err="1" smtClean="0"/>
              <a:t>E.S.</a:t>
            </a:r>
            <a:r>
              <a:rPr lang="it-IT" sz="2400" dirty="0" smtClean="0"/>
              <a:t> conclusivi dei corsi di studio di </a:t>
            </a:r>
          </a:p>
          <a:p>
            <a:pPr>
              <a:buNone/>
            </a:pPr>
            <a:r>
              <a:rPr lang="it-IT" sz="2400" dirty="0" smtClean="0"/>
              <a:t>Istruzione Secondaria Superiore. 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type="subTitle" idx="1"/>
          </p:nvPr>
        </p:nvSpPr>
        <p:spPr>
          <a:xfrm>
            <a:off x="1043608" y="1484784"/>
            <a:ext cx="7776864" cy="3096344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>
                <a:latin typeface="Algerian" pitchFamily="82" charset="0"/>
              </a:rPr>
              <a:t>Nota tecnica</a:t>
            </a:r>
          </a:p>
          <a:p>
            <a:pPr algn="ctr"/>
            <a:endParaRPr lang="it-IT" sz="2400" dirty="0" smtClean="0"/>
          </a:p>
          <a:p>
            <a:pPr algn="just"/>
            <a:r>
              <a:rPr lang="it-IT" sz="2800" b="1" dirty="0" smtClean="0"/>
              <a:t>La fase di riscaldamento ( </a:t>
            </a:r>
            <a:r>
              <a:rPr lang="it-IT" sz="2800" b="1" dirty="0" err="1" smtClean="0"/>
              <a:t>warm</a:t>
            </a:r>
            <a:r>
              <a:rPr lang="it-IT" sz="2800" b="1" dirty="0" smtClean="0"/>
              <a:t> up ) alla sbarra, sia  per la Sezione Danza classica sia per la Sezione  Danza contemporanea  va svolta prima dell’’orario di inizio dell’esame e non è soggetta a valutazione.</a:t>
            </a:r>
          </a:p>
          <a:p>
            <a:pPr marL="363538" indent="-363538" algn="l">
              <a:buFont typeface="Wingdings" pitchFamily="2" charset="2"/>
              <a:buChar char="Ø"/>
            </a:pPr>
            <a:endParaRPr lang="it-IT" sz="2400" dirty="0">
              <a:ln>
                <a:noFill/>
              </a:ln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9144000" cy="476250"/>
          </a:xfrm>
        </p:spPr>
        <p:txBody>
          <a:bodyPr/>
          <a:lstStyle/>
          <a:p>
            <a:pPr algn="ctr">
              <a:defRPr/>
            </a:pPr>
            <a:r>
              <a:rPr lang="it-IT" sz="1400" b="1" dirty="0" smtClean="0">
                <a:solidFill>
                  <a:srgbClr val="92D050"/>
                </a:solidFill>
              </a:rPr>
              <a:t>www.liceimusicalicoreutici.org</a:t>
            </a:r>
            <a:endParaRPr lang="it-IT" sz="1400" b="1" dirty="0">
              <a:solidFill>
                <a:srgbClr val="92D050"/>
              </a:solidFill>
            </a:endParaRPr>
          </a:p>
        </p:txBody>
      </p:sp>
      <p:pic>
        <p:nvPicPr>
          <p:cNvPr id="4" name="Immagine 3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5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6" name="Rettangolo 5"/>
          <p:cNvSpPr/>
          <p:nvPr/>
        </p:nvSpPr>
        <p:spPr>
          <a:xfrm>
            <a:off x="0" y="40466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4632" lvl="0" algn="ctr" fontAlgn="auto">
              <a:spcAft>
                <a:spcPts val="0"/>
              </a:spcAft>
              <a:defRPr/>
            </a:pPr>
            <a:r>
              <a:rPr lang="it-IT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2">
                    <a:satMod val="13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DIBATTITO APERTO</a:t>
            </a:r>
            <a:endParaRPr lang="it-IT" sz="240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tx2">
                  <a:satMod val="13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399032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>
                <a:latin typeface="Algerian" pitchFamily="82" charset="0"/>
              </a:rPr>
              <a:t>SNODI PER LO SVOLGIMENTO DELLA SECONDA PR</a:t>
            </a:r>
            <a:r>
              <a:rPr lang="it-IT" sz="2800" dirty="0" smtClean="0">
                <a:latin typeface="Algerian" pitchFamily="82" charset="0"/>
              </a:rPr>
              <a:t>OVA</a:t>
            </a:r>
            <a:endParaRPr lang="it-IT" sz="28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124744"/>
            <a:ext cx="7978080" cy="5220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Century Gothic" pitchFamily="34" charset="0"/>
              </a:rPr>
              <a:t>Fondamentale  la </a:t>
            </a:r>
            <a:r>
              <a:rPr lang="it-IT" sz="2400" b="1" i="1" dirty="0" smtClean="0">
                <a:latin typeface="Century Gothic" pitchFamily="34" charset="0"/>
              </a:rPr>
              <a:t>riorganizzazione di</a:t>
            </a:r>
          </a:p>
          <a:p>
            <a:pPr>
              <a:buNone/>
            </a:pPr>
            <a:r>
              <a:rPr lang="it-IT" sz="2400" b="1" i="1" dirty="0" smtClean="0">
                <a:latin typeface="Century Gothic" pitchFamily="34" charset="0"/>
              </a:rPr>
              <a:t> risorse                        tempi                                spazi</a:t>
            </a:r>
          </a:p>
          <a:p>
            <a:pPr algn="ctr">
              <a:buNone/>
            </a:pPr>
            <a:endParaRPr lang="it-IT" sz="2400" dirty="0" smtClean="0">
              <a:latin typeface="Algerian" pitchFamily="82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sz="2400" dirty="0" smtClean="0"/>
              <a:t>1) Presenza del pianista accompagnatore sia per </a:t>
            </a:r>
          </a:p>
          <a:p>
            <a:pPr>
              <a:buNone/>
            </a:pPr>
            <a:r>
              <a:rPr lang="it-IT" sz="2400" dirty="0" smtClean="0"/>
              <a:t>         la prova collettiva  sia per quella individuale. </a:t>
            </a:r>
          </a:p>
          <a:p>
            <a:pPr>
              <a:buNone/>
            </a:pPr>
            <a:r>
              <a:rPr lang="it-IT" sz="2400" dirty="0" smtClean="0"/>
              <a:t>         Per quest’ultima prova (la prova individuale) i </a:t>
            </a:r>
          </a:p>
          <a:p>
            <a:pPr>
              <a:buNone/>
            </a:pPr>
            <a:r>
              <a:rPr lang="it-IT" sz="2400" dirty="0" smtClean="0"/>
              <a:t>         candidati possono utilizzare anche musiche </a:t>
            </a:r>
          </a:p>
          <a:p>
            <a:pPr>
              <a:buNone/>
            </a:pPr>
            <a:r>
              <a:rPr lang="it-IT" sz="2400" dirty="0" smtClean="0"/>
              <a:t>          registrate.</a:t>
            </a:r>
          </a:p>
          <a:p>
            <a:pPr algn="just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1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latin typeface="Algerian" pitchFamily="82" charset="0"/>
              </a:rPr>
              <a:t>SNODI PER LO SVOLGIMENTO DELLA SECONDA PR</a:t>
            </a:r>
            <a:r>
              <a:rPr lang="it-IT" sz="2800" dirty="0" smtClean="0">
                <a:latin typeface="Algerian" pitchFamily="82" charset="0"/>
              </a:rPr>
              <a:t>OVA</a:t>
            </a:r>
            <a:endParaRPr lang="it-IT" sz="24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268760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2)  Svolgimento della prova collettiva ( primo giorno della II  prova), distinta in Danza classica e Danza contemporanea  ( prevedibile la presenza di due Sottocommissioni).</a:t>
            </a:r>
          </a:p>
          <a:p>
            <a:endParaRPr lang="it-IT" sz="2400" dirty="0" smtClean="0"/>
          </a:p>
          <a:p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3) Tempo di svolgimento  della prima parte della II prova del primo giorno ( prova   collettiva) h.2 complessive, comprensive di cambio. A seguire la relazione  h.4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399032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latin typeface="Algerian" pitchFamily="82" charset="0"/>
              </a:rPr>
              <a:t>SNODI PER LO SVOLGIMENTO DELLA SECONDA PR</a:t>
            </a:r>
            <a:r>
              <a:rPr lang="it-IT" sz="2800" dirty="0" smtClean="0">
                <a:latin typeface="Algerian" pitchFamily="82" charset="0"/>
              </a:rPr>
              <a:t>OVA</a:t>
            </a:r>
            <a:endParaRPr lang="it-IT" sz="24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37928" y="1988840"/>
            <a:ext cx="7906072" cy="4572000"/>
          </a:xfrm>
        </p:spPr>
        <p:txBody>
          <a:bodyPr/>
          <a:lstStyle/>
          <a:p>
            <a:pPr>
              <a:buNone/>
            </a:pPr>
            <a:r>
              <a:rPr lang="it-IT" sz="2400" dirty="0" smtClean="0"/>
              <a:t>.  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259632" y="1412776"/>
            <a:ext cx="734481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400" dirty="0" smtClean="0">
              <a:latin typeface="Century Gothic" pitchFamily="34" charset="0"/>
            </a:endParaRPr>
          </a:p>
          <a:p>
            <a:endParaRPr lang="it-IT" sz="2400" dirty="0" smtClean="0">
              <a:latin typeface="Century Gothic" pitchFamily="34" charset="0"/>
            </a:endParaRPr>
          </a:p>
          <a:p>
            <a:r>
              <a:rPr lang="it-IT" sz="2400" dirty="0" smtClean="0">
                <a:latin typeface="Century Gothic" pitchFamily="34" charset="0"/>
              </a:rPr>
              <a:t>4) Spazi</a:t>
            </a:r>
          </a:p>
          <a:p>
            <a:endParaRPr lang="it-IT" sz="2400" dirty="0" smtClean="0">
              <a:latin typeface="Century Gothic" pitchFamily="34" charset="0"/>
            </a:endParaRPr>
          </a:p>
          <a:p>
            <a:r>
              <a:rPr lang="it-IT" sz="2400" dirty="0" smtClean="0">
                <a:latin typeface="Century Gothic" pitchFamily="34" charset="0"/>
              </a:rPr>
              <a:t>    a) una sala      Commissione unica</a:t>
            </a:r>
          </a:p>
          <a:p>
            <a:endParaRPr lang="it-IT" sz="2400" dirty="0" smtClean="0">
              <a:latin typeface="Century Gothic" pitchFamily="34" charset="0"/>
            </a:endParaRPr>
          </a:p>
          <a:p>
            <a:r>
              <a:rPr lang="it-IT" sz="2400" dirty="0" smtClean="0">
                <a:latin typeface="Century Gothic" pitchFamily="34" charset="0"/>
              </a:rPr>
              <a:t>    b) due sale     Due Sottocommissioni</a:t>
            </a:r>
          </a:p>
          <a:p>
            <a:endParaRPr lang="it-IT" sz="2400" dirty="0" smtClean="0">
              <a:latin typeface="Century Gothic" pitchFamily="34" charset="0"/>
            </a:endParaRPr>
          </a:p>
          <a:p>
            <a:endParaRPr lang="it-IT" dirty="0" smtClean="0">
              <a:latin typeface="Century Gothic" pitchFamily="34" charset="0"/>
            </a:endParaRPr>
          </a:p>
          <a:p>
            <a:r>
              <a:rPr lang="it-IT" dirty="0" smtClean="0">
                <a:latin typeface="Century Gothic" pitchFamily="34" charset="0"/>
              </a:rPr>
              <a:t>,</a:t>
            </a:r>
            <a:endParaRPr lang="it-IT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399032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latin typeface="Algerian" pitchFamily="82" charset="0"/>
              </a:rPr>
              <a:t>TECNICHE DELLA </a:t>
            </a:r>
            <a:r>
              <a:rPr lang="it-IT" sz="2400" dirty="0" err="1" smtClean="0">
                <a:latin typeface="Algerian" pitchFamily="82" charset="0"/>
              </a:rPr>
              <a:t>dANZA</a:t>
            </a:r>
            <a:endParaRPr lang="it-IT" sz="24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700808"/>
            <a:ext cx="7834064" cy="4572000"/>
          </a:xfrm>
        </p:spPr>
        <p:txBody>
          <a:bodyPr>
            <a:normAutofit/>
          </a:bodyPr>
          <a:lstStyle/>
          <a:p>
            <a:pPr marL="3175" indent="-3175" algn="just">
              <a:buNone/>
            </a:pP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399032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>
                <a:latin typeface="Algerian" pitchFamily="82" charset="0"/>
              </a:rPr>
              <a:t>TECNOLOGIE MUSICALI</a:t>
            </a:r>
            <a:endParaRPr lang="it-IT" sz="2400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40768" y="1268760"/>
            <a:ext cx="7607696" cy="5186048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267494"/>
            <a:ext cx="8388424" cy="1001266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err="1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PrEMESSA</a:t>
            </a:r>
            <a:r>
              <a:rPr lang="it-IT" sz="2400" b="1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  NORMATIVA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916832"/>
            <a:ext cx="8229600" cy="4572000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Contenuto ed esito dell’esame</a:t>
            </a:r>
          </a:p>
          <a:p>
            <a:r>
              <a:rPr lang="it-IT" sz="2400" b="1" dirty="0" smtClean="0"/>
              <a:t> Tre prove scritte ed un colloquio.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b="1" dirty="0" smtClean="0"/>
              <a:t>1) Prima prova scritta </a:t>
            </a:r>
            <a:r>
              <a:rPr lang="it-IT" sz="2400" dirty="0" smtClean="0"/>
              <a:t>intesa ad accertare la </a:t>
            </a:r>
          </a:p>
          <a:p>
            <a:pPr>
              <a:buNone/>
            </a:pPr>
            <a:r>
              <a:rPr lang="it-IT" sz="2400" dirty="0" smtClean="0"/>
              <a:t>    padronanza della lingua nella quale si svolge</a:t>
            </a:r>
          </a:p>
          <a:p>
            <a:pPr>
              <a:buNone/>
            </a:pPr>
            <a:r>
              <a:rPr lang="it-IT" sz="2400" dirty="0" smtClean="0"/>
              <a:t>    l’insegnamento, nonché le capacità espressive,</a:t>
            </a:r>
          </a:p>
          <a:p>
            <a:pPr>
              <a:buNone/>
            </a:pPr>
            <a:r>
              <a:rPr lang="it-IT" sz="2400" dirty="0" smtClean="0"/>
              <a:t>    logico-linguistiche  e critiche del candidato.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8244408" cy="1399032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err="1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PrEMESSA</a:t>
            </a:r>
            <a:r>
              <a:rPr lang="it-IT" sz="2400" b="1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  NORMATIVA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96752" y="1412776"/>
            <a:ext cx="8147248" cy="504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b="1" dirty="0" smtClean="0"/>
              <a:t>2) Seconda prova </a:t>
            </a:r>
            <a:r>
              <a:rPr lang="it-IT" sz="2400" dirty="0" smtClean="0"/>
              <a:t>scritta (che può essere anche grafica o </a:t>
            </a:r>
            <a:r>
              <a:rPr lang="it-IT" sz="2400" dirty="0" err="1" smtClean="0"/>
              <a:t>scrittografica</a:t>
            </a:r>
            <a:r>
              <a:rPr lang="it-IT" sz="2400" dirty="0" smtClean="0"/>
              <a:t> L.323/98) avente per oggetto una delle materie caratterizzanti il corso di studio per le quali l’ordinamento vigente prevede verifiche scritte</a:t>
            </a:r>
          </a:p>
          <a:p>
            <a:endParaRPr lang="it-IT" sz="2400" dirty="0" smtClean="0"/>
          </a:p>
          <a:p>
            <a:pPr>
              <a:buNone/>
            </a:pPr>
            <a:r>
              <a:rPr lang="it-IT" sz="2400" b="1" dirty="0" smtClean="0"/>
              <a:t>3) Terza prova, a carattere pluridisciplinare, </a:t>
            </a:r>
            <a:r>
              <a:rPr lang="it-IT" sz="2400" dirty="0" smtClean="0"/>
              <a:t>che verte sulle materie dell’ultimo anno di corso e può essere così articolata: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399032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err="1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PrEMESSA</a:t>
            </a:r>
            <a:r>
              <a:rPr lang="it-IT" sz="2400" b="1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 NORMATIVA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1412776"/>
            <a:ext cx="7884368" cy="49700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b="1" dirty="0" smtClean="0"/>
              <a:t>a</a:t>
            </a:r>
            <a:r>
              <a:rPr lang="it-IT" sz="2400" dirty="0" smtClean="0"/>
              <a:t>) trattazione sintetica di argomenti,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400" b="1" dirty="0" smtClean="0"/>
              <a:t>b</a:t>
            </a:r>
            <a:r>
              <a:rPr lang="it-IT" sz="2400" dirty="0" smtClean="0"/>
              <a:t>) risposta a quesiti singoli o multipli, 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400" b="1" dirty="0" smtClean="0"/>
              <a:t>c</a:t>
            </a:r>
            <a:r>
              <a:rPr lang="it-IT" sz="2400" dirty="0" smtClean="0"/>
              <a:t>) soluzione di problemi o di casi pratici e professionali,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400" b="1" dirty="0" smtClean="0"/>
              <a:t>d</a:t>
            </a:r>
            <a:r>
              <a:rPr lang="it-IT" sz="2400" dirty="0" smtClean="0"/>
              <a:t>) nello sviluppo di progetti.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400" dirty="0" smtClean="0"/>
              <a:t>Tale ultima prova è strutturata in modo da</a:t>
            </a:r>
          </a:p>
          <a:p>
            <a:pPr>
              <a:buNone/>
            </a:pPr>
            <a:r>
              <a:rPr lang="it-IT" sz="2400" dirty="0" smtClean="0"/>
              <a:t>consentire, di norma, l’accertamento della</a:t>
            </a:r>
          </a:p>
          <a:p>
            <a:pPr>
              <a:buNone/>
            </a:pPr>
            <a:r>
              <a:rPr lang="it-IT" sz="2400" dirty="0" smtClean="0"/>
              <a:t> lingua straniera.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399032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err="1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PrEMESSA</a:t>
            </a:r>
            <a:r>
              <a:rPr lang="it-IT" sz="2400" b="1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  NORMATIVA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96752" y="1556792"/>
            <a:ext cx="8147248" cy="4898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/>
              <a:t>I testi relativi alla prima e seconda prova  scritta sono </a:t>
            </a:r>
          </a:p>
          <a:p>
            <a:pPr>
              <a:buNone/>
            </a:pPr>
            <a:r>
              <a:rPr lang="it-IT" sz="2400" dirty="0" smtClean="0"/>
              <a:t>inviati dal MIUR.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Il testo della terza prova scritta è predisposto dalla</a:t>
            </a:r>
          </a:p>
          <a:p>
            <a:pPr>
              <a:buNone/>
            </a:pPr>
            <a:r>
              <a:rPr lang="it-IT" sz="2400" dirty="0" smtClean="0"/>
              <a:t>Commissione d’esame con modalità predefinite.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Il colloquio si svolge su argomenti di interesse </a:t>
            </a:r>
          </a:p>
          <a:p>
            <a:pPr>
              <a:buNone/>
            </a:pPr>
            <a:r>
              <a:rPr lang="it-IT" sz="2400" dirty="0" smtClean="0"/>
              <a:t>multidisciplinare attinenti ai programmi e al lavoro </a:t>
            </a:r>
          </a:p>
          <a:p>
            <a:pPr>
              <a:buNone/>
            </a:pPr>
            <a:r>
              <a:rPr lang="it-IT" sz="2400" dirty="0" smtClean="0"/>
              <a:t>didattico dell’ultimo anno di corso</a:t>
            </a: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0" y="6305550"/>
            <a:ext cx="9144000" cy="47625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www.liceimusicalicoreutici.org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0"/>
            <a:ext cx="8316416" cy="1399032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err="1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PrEMESSA</a:t>
            </a:r>
            <a:r>
              <a:rPr lang="it-IT" sz="2400" b="1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  NORMATIVA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572000"/>
          </a:xfrm>
        </p:spPr>
        <p:txBody>
          <a:bodyPr>
            <a:normAutofit/>
          </a:bodyPr>
          <a:lstStyle/>
          <a:p>
            <a:pPr marL="88900" indent="-23813">
              <a:buNone/>
            </a:pPr>
            <a:r>
              <a:rPr lang="it-IT" sz="2400" dirty="0" smtClean="0"/>
              <a:t>A ciascun candidato è assegnato un voto finale complessivo in centesimi, che è il  risultato della somma dei punti attribuiti dalla Commissione d’esame alle prove e al colloquio e dei punti per il credito scolastico.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Prove scritte :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45 punti</a:t>
            </a:r>
          </a:p>
          <a:p>
            <a:pPr>
              <a:buNone/>
            </a:pPr>
            <a:r>
              <a:rPr lang="it-IT" sz="2400" dirty="0" smtClean="0"/>
              <a:t>Colloquio      : 35 </a:t>
            </a:r>
            <a:r>
              <a:rPr lang="it-IT" sz="2400" dirty="0" err="1" smtClean="0"/>
              <a:t>punti*</a:t>
            </a:r>
            <a:r>
              <a:rPr lang="it-IT" sz="2400" dirty="0" smtClean="0"/>
              <a:t>  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30 punti </a:t>
            </a:r>
            <a:r>
              <a:rPr lang="it-IT" sz="2400" dirty="0" smtClean="0"/>
              <a:t>(L.1/2007)</a:t>
            </a:r>
          </a:p>
          <a:p>
            <a:pPr>
              <a:buNone/>
            </a:pPr>
            <a:r>
              <a:rPr lang="it-IT" sz="2400" dirty="0" smtClean="0"/>
              <a:t>Credito          : 20 </a:t>
            </a:r>
            <a:r>
              <a:rPr lang="it-IT" sz="2400" dirty="0" err="1" smtClean="0"/>
              <a:t>punti*</a:t>
            </a:r>
            <a:r>
              <a:rPr lang="it-IT" sz="2400" dirty="0" smtClean="0"/>
              <a:t>  </a:t>
            </a:r>
            <a:r>
              <a:rPr lang="it-IT" sz="2400" b="1" dirty="0" smtClean="0">
                <a:solidFill>
                  <a:schemeClr val="accent1">
                    <a:lumMod val="75000"/>
                  </a:schemeClr>
                </a:solidFill>
              </a:rPr>
              <a:t>25 punti </a:t>
            </a:r>
            <a:r>
              <a:rPr lang="it-IT" sz="2400" dirty="0" smtClean="0"/>
              <a:t>( L.1/2007</a:t>
            </a:r>
            <a:r>
              <a:rPr lang="it-IT" sz="2000" dirty="0" smtClean="0"/>
              <a:t>)</a:t>
            </a: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092280" y="6392003"/>
            <a:ext cx="1475656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0"/>
            <a:ext cx="8388424" cy="1399032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 err="1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PrEMESSA</a:t>
            </a:r>
            <a:r>
              <a:rPr lang="it-IT" sz="2400" b="1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 NORMATIVA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24744" y="1556792"/>
            <a:ext cx="8039744" cy="4898016"/>
          </a:xfrm>
        </p:spPr>
        <p:txBody>
          <a:bodyPr>
            <a:normAutofit/>
          </a:bodyPr>
          <a:lstStyle/>
          <a:p>
            <a:pPr algn="just"/>
            <a:r>
              <a:rPr lang="it-IT" sz="3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Legge n.1 dell’11/1/2007</a:t>
            </a:r>
          </a:p>
          <a:p>
            <a:pPr algn="just"/>
            <a:r>
              <a:rPr lang="it-IT" sz="19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Art.1) </a:t>
            </a:r>
            <a:r>
              <a:rPr lang="it-IT" sz="1900" b="1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entury Gothic" pitchFamily="34" charset="0"/>
              </a:rPr>
              <a:t>L’esame di Stato  è finalizzato all’accertamento delle conoscenze e competenze acquisite dal candidato nell’ultimo anno di corso in relazione agli obiettivi generali e specifici propri di ciascun indirizzo e delle basi culturali generali, nonché delle capacità critiche del candidato.</a:t>
            </a:r>
          </a:p>
          <a:p>
            <a:pPr algn="just"/>
            <a:endParaRPr lang="it-IT" sz="19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endParaRPr>
          </a:p>
          <a:p>
            <a:pPr algn="just">
              <a:buNone/>
            </a:pPr>
            <a:r>
              <a:rPr lang="it-IT" sz="19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alibri" pitchFamily="34" charset="0"/>
              </a:rPr>
              <a:t>      Art.3…”</a:t>
            </a:r>
            <a:r>
              <a:rPr lang="it-IT" sz="1900" b="1" dirty="0" smtClean="0">
                <a:latin typeface="Century Gothic" pitchFamily="34" charset="0"/>
              </a:rPr>
              <a:t>la seconda prova</a:t>
            </a:r>
            <a:r>
              <a:rPr lang="it-IT" sz="1900" dirty="0" smtClean="0">
                <a:latin typeface="Century Gothic" pitchFamily="34" charset="0"/>
              </a:rPr>
              <a:t>, che può essere anche grafica o </a:t>
            </a:r>
            <a:r>
              <a:rPr lang="it-IT" sz="1900" dirty="0" err="1" smtClean="0">
                <a:latin typeface="Century Gothic" pitchFamily="34" charset="0"/>
              </a:rPr>
              <a:t>scrittografica</a:t>
            </a:r>
            <a:r>
              <a:rPr lang="it-IT" sz="1900" dirty="0" smtClean="0">
                <a:latin typeface="Century Gothic" pitchFamily="34" charset="0"/>
              </a:rPr>
              <a:t>,  ha per oggetto una delle materie caratterizzanti il corso di studio. Negli istituti tecnici, negli istituti professionali, negli istituti d’arte e nei licei artistici le modalità di svolgimento </a:t>
            </a:r>
            <a:r>
              <a:rPr lang="it-IT" sz="1900" b="1" dirty="0" smtClean="0">
                <a:latin typeface="Century Gothic" pitchFamily="34" charset="0"/>
              </a:rPr>
              <a:t>tengono conto della dimensione tecnico-pratica e </a:t>
            </a:r>
            <a:r>
              <a:rPr lang="it-IT" sz="1900" b="1" dirty="0" err="1" smtClean="0">
                <a:latin typeface="Century Gothic" pitchFamily="34" charset="0"/>
              </a:rPr>
              <a:t>laboratoriale</a:t>
            </a:r>
            <a:r>
              <a:rPr lang="it-IT" sz="1900" b="1" dirty="0" smtClean="0">
                <a:latin typeface="Century Gothic" pitchFamily="34" charset="0"/>
              </a:rPr>
              <a:t> delle discipline coinvolte e possono articolarsi anche in più di un giorno di </a:t>
            </a:r>
            <a:r>
              <a:rPr lang="it-IT" sz="1900" b="1" dirty="0" err="1" smtClean="0">
                <a:latin typeface="Century Gothic" pitchFamily="34" charset="0"/>
              </a:rPr>
              <a:t>lavoro…</a:t>
            </a:r>
            <a:r>
              <a:rPr lang="it-IT" sz="1900" b="1" dirty="0" smtClean="0">
                <a:latin typeface="Century Gothic" pitchFamily="34" charset="0"/>
              </a:rPr>
              <a:t>”</a:t>
            </a:r>
            <a:endParaRPr lang="it-IT" sz="1900" b="1" dirty="0">
              <a:latin typeface="Century Gothic" pitchFamily="34" charset="0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4707" t="13461" r="5867" b="10583"/>
          <a:stretch>
            <a:fillRect/>
          </a:stretch>
        </p:blipFill>
        <p:spPr>
          <a:xfrm>
            <a:off x="7308304" y="6392003"/>
            <a:ext cx="1547664" cy="465997"/>
          </a:xfrm>
          <a:prstGeom prst="rect">
            <a:avLst/>
          </a:prstGeom>
        </p:spPr>
      </p:pic>
      <p:pic>
        <p:nvPicPr>
          <p:cNvPr id="6" name="Segnaposto 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" b="3"/>
          <a:stretch>
            <a:fillRect/>
          </a:stretch>
        </p:blipFill>
        <p:spPr>
          <a:xfrm rot="16200000">
            <a:off x="-3022610" y="3022612"/>
            <a:ext cx="6872808" cy="827585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  <a:ln w="12700">
            <a:solidFill>
              <a:srgbClr val="92D050"/>
            </a:solidFill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ersonalizzato 3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FFFFF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2365</TotalTime>
  <Words>1892</Words>
  <Application>Microsoft Office PowerPoint</Application>
  <PresentationFormat>Presentazione su schermo (4:3)</PresentationFormat>
  <Paragraphs>368</Paragraphs>
  <Slides>35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36" baseType="lpstr">
      <vt:lpstr>Verve</vt:lpstr>
      <vt:lpstr>      L’ORGANIZZAZIONE DELL’ESAME DI STATO NEI LICEI COREUTICI</vt:lpstr>
      <vt:lpstr>    L’ORGANIZZAZIONE DELL’ESAME DI STATO NEI LICEI COREUTICI</vt:lpstr>
      <vt:lpstr>PREMESSA NORMATIVA</vt:lpstr>
      <vt:lpstr>PrEMESSA  NORMATIVA</vt:lpstr>
      <vt:lpstr>PrEMESSA  NORMATIVA</vt:lpstr>
      <vt:lpstr>PrEMESSA NORMATIVA</vt:lpstr>
      <vt:lpstr>PrEMESSA  NORMATIVA</vt:lpstr>
      <vt:lpstr>PrEMESSA  NORMATIVA</vt:lpstr>
      <vt:lpstr>PrEMESSA NORMATIVA</vt:lpstr>
      <vt:lpstr>PREMESSA NORMATIVA</vt:lpstr>
      <vt:lpstr>PREMESSA NORMATIVA</vt:lpstr>
      <vt:lpstr>PREMESSA NORMATIVA</vt:lpstr>
      <vt:lpstr>PREMESSA NORMATIVA</vt:lpstr>
      <vt:lpstr>PREMESSA NORMATIVA</vt:lpstr>
      <vt:lpstr>La II prova compositivo/esecutiva musicale</vt:lpstr>
      <vt:lpstr>La II prova compositivo/esecutiva musicale</vt:lpstr>
      <vt:lpstr>La II prova compositivo/esecutiva musicale</vt:lpstr>
      <vt:lpstr> DisciplinA  caratterizzanti l’indirizzo: tecniche della danza, classica e contemporanea </vt:lpstr>
      <vt:lpstr>Discipline caratterizzanti l’indirizzo: non solo t.d., ma anche……..</vt:lpstr>
      <vt:lpstr>Piano degli Studi Del liceo C OREUTICO</vt:lpstr>
      <vt:lpstr>   </vt:lpstr>
      <vt:lpstr>Profilo dello studente</vt:lpstr>
      <vt:lpstr>Profilo dello studente</vt:lpstr>
      <vt:lpstr> </vt:lpstr>
      <vt:lpstr>            LA II PROVA DEGLI  ESAMI DI STATO  presupposti     </vt:lpstr>
      <vt:lpstr>Principi largamente condivisi</vt:lpstr>
      <vt:lpstr>Diapositiva 27</vt:lpstr>
      <vt:lpstr>Ambiti della prova collettiva</vt:lpstr>
      <vt:lpstr>Ambiti della prova collettiva</vt:lpstr>
      <vt:lpstr>Diapositiva 30</vt:lpstr>
      <vt:lpstr>SNODI PER LO SVOLGIMENTO DELLA SECONDA PROVA</vt:lpstr>
      <vt:lpstr>SNODI PER LO SVOLGIMENTO DELLA SECONDA PROVA</vt:lpstr>
      <vt:lpstr>SNODI PER LO SVOLGIMENTO DELLA SECONDA PROVA</vt:lpstr>
      <vt:lpstr>TECNICHE DELLA dANZA</vt:lpstr>
      <vt:lpstr>TECNOLOGIE MUSICALI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L’Educazione Stradale e il Quadro Normativo</dc:title>
  <dc:creator>utente</dc:creator>
  <cp:lastModifiedBy>utente</cp:lastModifiedBy>
  <cp:revision>373</cp:revision>
  <cp:lastPrinted>2014-04-09T10:49:56Z</cp:lastPrinted>
  <dcterms:created xsi:type="dcterms:W3CDTF">2013-03-17T17:17:37Z</dcterms:created>
  <dcterms:modified xsi:type="dcterms:W3CDTF">2015-10-12T15:45:24Z</dcterms:modified>
</cp:coreProperties>
</file>